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4"/>
  </p:sldMasterIdLst>
  <p:notesMasterIdLst>
    <p:notesMasterId r:id="rId37"/>
  </p:notesMasterIdLst>
  <p:sldIdLst>
    <p:sldId id="269" r:id="rId5"/>
    <p:sldId id="385" r:id="rId6"/>
    <p:sldId id="442" r:id="rId7"/>
    <p:sldId id="443" r:id="rId8"/>
    <p:sldId id="391" r:id="rId9"/>
    <p:sldId id="410" r:id="rId10"/>
    <p:sldId id="444" r:id="rId11"/>
    <p:sldId id="392" r:id="rId12"/>
    <p:sldId id="402" r:id="rId13"/>
    <p:sldId id="406" r:id="rId14"/>
    <p:sldId id="393" r:id="rId15"/>
    <p:sldId id="400" r:id="rId16"/>
    <p:sldId id="401" r:id="rId17"/>
    <p:sldId id="407" r:id="rId18"/>
    <p:sldId id="409" r:id="rId19"/>
    <p:sldId id="404" r:id="rId20"/>
    <p:sldId id="397" r:id="rId21"/>
    <p:sldId id="399" r:id="rId22"/>
    <p:sldId id="398" r:id="rId23"/>
    <p:sldId id="421" r:id="rId24"/>
    <p:sldId id="280" r:id="rId25"/>
    <p:sldId id="281" r:id="rId26"/>
    <p:sldId id="289" r:id="rId27"/>
    <p:sldId id="291" r:id="rId28"/>
    <p:sldId id="290" r:id="rId29"/>
    <p:sldId id="292" r:id="rId30"/>
    <p:sldId id="285" r:id="rId31"/>
    <p:sldId id="287" r:id="rId32"/>
    <p:sldId id="288" r:id="rId33"/>
    <p:sldId id="293" r:id="rId34"/>
    <p:sldId id="275" r:id="rId35"/>
    <p:sldId id="422" r:id="rId3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FAC8F73-A77B-45F7-9EAD-7C66310966A4}">
          <p14:sldIdLst>
            <p14:sldId id="269"/>
            <p14:sldId id="385"/>
            <p14:sldId id="442"/>
          </p14:sldIdLst>
        </p14:section>
        <p14:section name="Paper" id="{D4ADDDCA-65B3-4E69-9255-4BC8CB449957}">
          <p14:sldIdLst>
            <p14:sldId id="443"/>
            <p14:sldId id="391"/>
            <p14:sldId id="410"/>
            <p14:sldId id="444"/>
            <p14:sldId id="392"/>
            <p14:sldId id="402"/>
            <p14:sldId id="406"/>
            <p14:sldId id="393"/>
            <p14:sldId id="400"/>
            <p14:sldId id="401"/>
            <p14:sldId id="407"/>
            <p14:sldId id="409"/>
            <p14:sldId id="404"/>
            <p14:sldId id="397"/>
            <p14:sldId id="399"/>
            <p14:sldId id="398"/>
            <p14:sldId id="421"/>
          </p14:sldIdLst>
        </p14:section>
        <p14:section name="Paper 2" id="{0E4A684B-1F8A-4E99-AD23-DFD124FA1A35}">
          <p14:sldIdLst>
            <p14:sldId id="280"/>
            <p14:sldId id="281"/>
            <p14:sldId id="289"/>
            <p14:sldId id="291"/>
            <p14:sldId id="290"/>
            <p14:sldId id="292"/>
            <p14:sldId id="285"/>
            <p14:sldId id="287"/>
            <p14:sldId id="288"/>
            <p14:sldId id="293"/>
            <p14:sldId id="275"/>
            <p14:sldId id="42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F3040A-9BE3-5900-BC6D-620BDE128F07}" name="Hernandez, Stephanie" initials="HS" userId="S::stephanie.hernandez55@mavs.uta.edu::9b6a6721-44c5-43bf-8113-f933ee8241c3" providerId="AD"/>
  <p188:author id="{AAD954CC-37DE-3884-6A15-40A47E7E4F18}" name="Brannon, Grace Ellen" initials="BGE" userId="S::grace.brannon@uta.edu::5a1e1ca2-3960-46ac-b4a6-8c510311fa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rannon, Grace Ellen" initials="BGE" lastIdx="3" clrIdx="0">
    <p:extLst>
      <p:ext uri="{19B8F6BF-5375-455C-9EA6-DF929625EA0E}">
        <p15:presenceInfo xmlns:p15="http://schemas.microsoft.com/office/powerpoint/2012/main" userId="S::grace.brannon@uta.edu::5a1e1ca2-3960-46ac-b4a6-8c510311fa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8B5"/>
    <a:srgbClr val="0067B3"/>
    <a:srgbClr val="F9AF75"/>
    <a:srgbClr val="13409F"/>
    <a:srgbClr val="CAB447"/>
    <a:srgbClr val="FFE1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00A487-2467-4BAF-BB48-3EA3AC461949}" v="1" dt="2024-04-09T19:02:26.1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568" autoAdjust="0"/>
  </p:normalViewPr>
  <p:slideViewPr>
    <p:cSldViewPr snapToGrid="0">
      <p:cViewPr varScale="1">
        <p:scale>
          <a:sx n="77" d="100"/>
          <a:sy n="77" d="100"/>
        </p:scale>
        <p:origin x="260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nnon, Grace Ellen" userId="5a1e1ca2-3960-46ac-b4a6-8c510311fa5e" providerId="ADAL" clId="{8500A487-2467-4BAF-BB48-3EA3AC461949}"/>
    <pc:docChg chg="undo custSel delSld modSld addSection delSection modSection">
      <pc:chgData name="Brannon, Grace Ellen" userId="5a1e1ca2-3960-46ac-b4a6-8c510311fa5e" providerId="ADAL" clId="{8500A487-2467-4BAF-BB48-3EA3AC461949}" dt="2024-04-09T19:02:44.130" v="55" actId="20577"/>
      <pc:docMkLst>
        <pc:docMk/>
      </pc:docMkLst>
      <pc:sldChg chg="modSp mod">
        <pc:chgData name="Brannon, Grace Ellen" userId="5a1e1ca2-3960-46ac-b4a6-8c510311fa5e" providerId="ADAL" clId="{8500A487-2467-4BAF-BB48-3EA3AC461949}" dt="2024-04-09T19:02:44.130" v="55" actId="20577"/>
        <pc:sldMkLst>
          <pc:docMk/>
          <pc:sldMk cId="0" sldId="275"/>
        </pc:sldMkLst>
        <pc:spChg chg="mod">
          <ac:chgData name="Brannon, Grace Ellen" userId="5a1e1ca2-3960-46ac-b4a6-8c510311fa5e" providerId="ADAL" clId="{8500A487-2467-4BAF-BB48-3EA3AC461949}" dt="2024-04-09T19:02:44.130" v="55" actId="20577"/>
          <ac:spMkLst>
            <pc:docMk/>
            <pc:sldMk cId="0" sldId="275"/>
            <ac:spMk id="82" creationId="{00000000-0000-0000-0000-000000000000}"/>
          </ac:spMkLst>
        </pc:spChg>
      </pc:sldChg>
      <pc:sldChg chg="modNotesTx">
        <pc:chgData name="Brannon, Grace Ellen" userId="5a1e1ca2-3960-46ac-b4a6-8c510311fa5e" providerId="ADAL" clId="{8500A487-2467-4BAF-BB48-3EA3AC461949}" dt="2024-04-09T19:00:57.870" v="3" actId="20577"/>
        <pc:sldMkLst>
          <pc:docMk/>
          <pc:sldMk cId="1188260860" sldId="385"/>
        </pc:sldMkLst>
      </pc:sldChg>
      <pc:sldChg chg="modNotesTx">
        <pc:chgData name="Brannon, Grace Ellen" userId="5a1e1ca2-3960-46ac-b4a6-8c510311fa5e" providerId="ADAL" clId="{8500A487-2467-4BAF-BB48-3EA3AC461949}" dt="2024-04-09T19:01:05.538" v="6" actId="20577"/>
        <pc:sldMkLst>
          <pc:docMk/>
          <pc:sldMk cId="641636765" sldId="391"/>
        </pc:sldMkLst>
      </pc:sldChg>
      <pc:sldChg chg="modNotesTx">
        <pc:chgData name="Brannon, Grace Ellen" userId="5a1e1ca2-3960-46ac-b4a6-8c510311fa5e" providerId="ADAL" clId="{8500A487-2467-4BAF-BB48-3EA3AC461949}" dt="2024-04-09T19:01:11.394" v="7" actId="20577"/>
        <pc:sldMkLst>
          <pc:docMk/>
          <pc:sldMk cId="978952468" sldId="393"/>
        </pc:sldMkLst>
      </pc:sldChg>
      <pc:sldChg chg="modNotesTx">
        <pc:chgData name="Brannon, Grace Ellen" userId="5a1e1ca2-3960-46ac-b4a6-8c510311fa5e" providerId="ADAL" clId="{8500A487-2467-4BAF-BB48-3EA3AC461949}" dt="2024-04-09T19:01:32.344" v="15" actId="20577"/>
        <pc:sldMkLst>
          <pc:docMk/>
          <pc:sldMk cId="941541396" sldId="398"/>
        </pc:sldMkLst>
      </pc:sldChg>
      <pc:sldChg chg="modNotesTx">
        <pc:chgData name="Brannon, Grace Ellen" userId="5a1e1ca2-3960-46ac-b4a6-8c510311fa5e" providerId="ADAL" clId="{8500A487-2467-4BAF-BB48-3EA3AC461949}" dt="2024-04-09T19:01:13.186" v="8" actId="20577"/>
        <pc:sldMkLst>
          <pc:docMk/>
          <pc:sldMk cId="2153131393" sldId="400"/>
        </pc:sldMkLst>
      </pc:sldChg>
      <pc:sldChg chg="modNotesTx">
        <pc:chgData name="Brannon, Grace Ellen" userId="5a1e1ca2-3960-46ac-b4a6-8c510311fa5e" providerId="ADAL" clId="{8500A487-2467-4BAF-BB48-3EA3AC461949}" dt="2024-04-09T19:01:19.377" v="11" actId="20577"/>
        <pc:sldMkLst>
          <pc:docMk/>
          <pc:sldMk cId="322293343" sldId="401"/>
        </pc:sldMkLst>
      </pc:sldChg>
      <pc:sldChg chg="modNotesTx">
        <pc:chgData name="Brannon, Grace Ellen" userId="5a1e1ca2-3960-46ac-b4a6-8c510311fa5e" providerId="ADAL" clId="{8500A487-2467-4BAF-BB48-3EA3AC461949}" dt="2024-04-09T19:01:23.794" v="13" actId="20577"/>
        <pc:sldMkLst>
          <pc:docMk/>
          <pc:sldMk cId="1987798058" sldId="404"/>
        </pc:sldMkLst>
      </pc:sldChg>
      <pc:sldChg chg="del">
        <pc:chgData name="Brannon, Grace Ellen" userId="5a1e1ca2-3960-46ac-b4a6-8c510311fa5e" providerId="ADAL" clId="{8500A487-2467-4BAF-BB48-3EA3AC461949}" dt="2024-04-09T19:01:51.044" v="16" actId="2696"/>
        <pc:sldMkLst>
          <pc:docMk/>
          <pc:sldMk cId="1425780722" sldId="405"/>
        </pc:sldMkLst>
      </pc:sldChg>
      <pc:sldChg chg="modNotesTx">
        <pc:chgData name="Brannon, Grace Ellen" userId="5a1e1ca2-3960-46ac-b4a6-8c510311fa5e" providerId="ADAL" clId="{8500A487-2467-4BAF-BB48-3EA3AC461949}" dt="2024-04-09T19:01:17.169" v="10" actId="20577"/>
        <pc:sldMkLst>
          <pc:docMk/>
          <pc:sldMk cId="2068725758" sldId="407"/>
        </pc:sldMkLst>
      </pc:sldChg>
      <pc:sldChg chg="modNotesTx">
        <pc:chgData name="Brannon, Grace Ellen" userId="5a1e1ca2-3960-46ac-b4a6-8c510311fa5e" providerId="ADAL" clId="{8500A487-2467-4BAF-BB48-3EA3AC461949}" dt="2024-04-09T19:01:26.099" v="14" actId="20577"/>
        <pc:sldMkLst>
          <pc:docMk/>
          <pc:sldMk cId="2254658244" sldId="409"/>
        </pc:sldMkLst>
      </pc:sldChg>
      <pc:sldChg chg="del">
        <pc:chgData name="Brannon, Grace Ellen" userId="5a1e1ca2-3960-46ac-b4a6-8c510311fa5e" providerId="ADAL" clId="{8500A487-2467-4BAF-BB48-3EA3AC461949}" dt="2024-04-09T19:02:12.506" v="18" actId="2696"/>
        <pc:sldMkLst>
          <pc:docMk/>
          <pc:sldMk cId="3674697410" sldId="413"/>
        </pc:sldMkLst>
      </pc:sldChg>
      <pc:sldChg chg="del">
        <pc:chgData name="Brannon, Grace Ellen" userId="5a1e1ca2-3960-46ac-b4a6-8c510311fa5e" providerId="ADAL" clId="{8500A487-2467-4BAF-BB48-3EA3AC461949}" dt="2024-04-09T19:02:12.506" v="18" actId="2696"/>
        <pc:sldMkLst>
          <pc:docMk/>
          <pc:sldMk cId="4075427857" sldId="415"/>
        </pc:sldMkLst>
      </pc:sldChg>
      <pc:sldChg chg="addSp modSp mod">
        <pc:chgData name="Brannon, Grace Ellen" userId="5a1e1ca2-3960-46ac-b4a6-8c510311fa5e" providerId="ADAL" clId="{8500A487-2467-4BAF-BB48-3EA3AC461949}" dt="2024-04-09T19:02:35.780" v="51" actId="1076"/>
        <pc:sldMkLst>
          <pc:docMk/>
          <pc:sldMk cId="2435663744" sldId="422"/>
        </pc:sldMkLst>
        <pc:spChg chg="add mod">
          <ac:chgData name="Brannon, Grace Ellen" userId="5a1e1ca2-3960-46ac-b4a6-8c510311fa5e" providerId="ADAL" clId="{8500A487-2467-4BAF-BB48-3EA3AC461949}" dt="2024-04-09T19:02:33.309" v="50" actId="20577"/>
          <ac:spMkLst>
            <pc:docMk/>
            <pc:sldMk cId="2435663744" sldId="422"/>
            <ac:spMk id="2" creationId="{C3EB8BF9-BB42-0C76-7D3A-2C945FFEB4F4}"/>
          </ac:spMkLst>
        </pc:spChg>
        <pc:picChg chg="mod">
          <ac:chgData name="Brannon, Grace Ellen" userId="5a1e1ca2-3960-46ac-b4a6-8c510311fa5e" providerId="ADAL" clId="{8500A487-2467-4BAF-BB48-3EA3AC461949}" dt="2024-04-09T19:02:35.780" v="51" actId="1076"/>
          <ac:picMkLst>
            <pc:docMk/>
            <pc:sldMk cId="2435663744" sldId="422"/>
            <ac:picMk id="3" creationId="{D16B394C-8288-AD93-4C4A-6CAF0AA436B7}"/>
          </ac:picMkLst>
        </pc:picChg>
      </pc:sldChg>
      <pc:sldChg chg="del">
        <pc:chgData name="Brannon, Grace Ellen" userId="5a1e1ca2-3960-46ac-b4a6-8c510311fa5e" providerId="ADAL" clId="{8500A487-2467-4BAF-BB48-3EA3AC461949}" dt="2024-04-09T19:01:51.044" v="16" actId="2696"/>
        <pc:sldMkLst>
          <pc:docMk/>
          <pc:sldMk cId="1315987834" sldId="424"/>
        </pc:sldMkLst>
      </pc:sldChg>
      <pc:sldChg chg="del">
        <pc:chgData name="Brannon, Grace Ellen" userId="5a1e1ca2-3960-46ac-b4a6-8c510311fa5e" providerId="ADAL" clId="{8500A487-2467-4BAF-BB48-3EA3AC461949}" dt="2024-04-09T19:01:51.044" v="16" actId="2696"/>
        <pc:sldMkLst>
          <pc:docMk/>
          <pc:sldMk cId="549531735" sldId="425"/>
        </pc:sldMkLst>
      </pc:sldChg>
      <pc:sldChg chg="del">
        <pc:chgData name="Brannon, Grace Ellen" userId="5a1e1ca2-3960-46ac-b4a6-8c510311fa5e" providerId="ADAL" clId="{8500A487-2467-4BAF-BB48-3EA3AC461949}" dt="2024-04-09T19:01:51.044" v="16" actId="2696"/>
        <pc:sldMkLst>
          <pc:docMk/>
          <pc:sldMk cId="1218389196" sldId="426"/>
        </pc:sldMkLst>
      </pc:sldChg>
      <pc:sldChg chg="del">
        <pc:chgData name="Brannon, Grace Ellen" userId="5a1e1ca2-3960-46ac-b4a6-8c510311fa5e" providerId="ADAL" clId="{8500A487-2467-4BAF-BB48-3EA3AC461949}" dt="2024-04-09T19:02:12.506" v="18" actId="2696"/>
        <pc:sldMkLst>
          <pc:docMk/>
          <pc:sldMk cId="4106613712" sldId="427"/>
        </pc:sldMkLst>
      </pc:sldChg>
      <pc:sldChg chg="del">
        <pc:chgData name="Brannon, Grace Ellen" userId="5a1e1ca2-3960-46ac-b4a6-8c510311fa5e" providerId="ADAL" clId="{8500A487-2467-4BAF-BB48-3EA3AC461949}" dt="2024-04-09T19:02:12.506" v="18" actId="2696"/>
        <pc:sldMkLst>
          <pc:docMk/>
          <pc:sldMk cId="2374480121" sldId="428"/>
        </pc:sldMkLst>
      </pc:sldChg>
      <pc:sldChg chg="del">
        <pc:chgData name="Brannon, Grace Ellen" userId="5a1e1ca2-3960-46ac-b4a6-8c510311fa5e" providerId="ADAL" clId="{8500A487-2467-4BAF-BB48-3EA3AC461949}" dt="2024-04-09T19:02:18.520" v="19" actId="2696"/>
        <pc:sldMkLst>
          <pc:docMk/>
          <pc:sldMk cId="2446989424" sldId="429"/>
        </pc:sldMkLst>
      </pc:sldChg>
      <pc:sldChg chg="del">
        <pc:chgData name="Brannon, Grace Ellen" userId="5a1e1ca2-3960-46ac-b4a6-8c510311fa5e" providerId="ADAL" clId="{8500A487-2467-4BAF-BB48-3EA3AC461949}" dt="2024-04-09T19:01:57.295" v="17" actId="2696"/>
        <pc:sldMkLst>
          <pc:docMk/>
          <pc:sldMk cId="250360549" sldId="430"/>
        </pc:sldMkLst>
      </pc:sldChg>
      <pc:sldChg chg="del">
        <pc:chgData name="Brannon, Grace Ellen" userId="5a1e1ca2-3960-46ac-b4a6-8c510311fa5e" providerId="ADAL" clId="{8500A487-2467-4BAF-BB48-3EA3AC461949}" dt="2024-04-09T19:01:57.295" v="17" actId="2696"/>
        <pc:sldMkLst>
          <pc:docMk/>
          <pc:sldMk cId="1242185014" sldId="431"/>
        </pc:sldMkLst>
      </pc:sldChg>
      <pc:sldChg chg="del">
        <pc:chgData name="Brannon, Grace Ellen" userId="5a1e1ca2-3960-46ac-b4a6-8c510311fa5e" providerId="ADAL" clId="{8500A487-2467-4BAF-BB48-3EA3AC461949}" dt="2024-04-09T19:01:57.295" v="17" actId="2696"/>
        <pc:sldMkLst>
          <pc:docMk/>
          <pc:sldMk cId="1501140083" sldId="432"/>
        </pc:sldMkLst>
      </pc:sldChg>
      <pc:sldChg chg="del">
        <pc:chgData name="Brannon, Grace Ellen" userId="5a1e1ca2-3960-46ac-b4a6-8c510311fa5e" providerId="ADAL" clId="{8500A487-2467-4BAF-BB48-3EA3AC461949}" dt="2024-04-09T19:02:18.520" v="19" actId="2696"/>
        <pc:sldMkLst>
          <pc:docMk/>
          <pc:sldMk cId="1852848112" sldId="433"/>
        </pc:sldMkLst>
      </pc:sldChg>
      <pc:sldChg chg="del">
        <pc:chgData name="Brannon, Grace Ellen" userId="5a1e1ca2-3960-46ac-b4a6-8c510311fa5e" providerId="ADAL" clId="{8500A487-2467-4BAF-BB48-3EA3AC461949}" dt="2024-04-09T19:02:18.520" v="19" actId="2696"/>
        <pc:sldMkLst>
          <pc:docMk/>
          <pc:sldMk cId="3223560593" sldId="434"/>
        </pc:sldMkLst>
      </pc:sldChg>
      <pc:sldChg chg="del">
        <pc:chgData name="Brannon, Grace Ellen" userId="5a1e1ca2-3960-46ac-b4a6-8c510311fa5e" providerId="ADAL" clId="{8500A487-2467-4BAF-BB48-3EA3AC461949}" dt="2024-04-09T19:01:51.044" v="16" actId="2696"/>
        <pc:sldMkLst>
          <pc:docMk/>
          <pc:sldMk cId="766018953" sldId="435"/>
        </pc:sldMkLst>
      </pc:sldChg>
      <pc:sldChg chg="del">
        <pc:chgData name="Brannon, Grace Ellen" userId="5a1e1ca2-3960-46ac-b4a6-8c510311fa5e" providerId="ADAL" clId="{8500A487-2467-4BAF-BB48-3EA3AC461949}" dt="2024-04-09T19:01:51.044" v="16" actId="2696"/>
        <pc:sldMkLst>
          <pc:docMk/>
          <pc:sldMk cId="1416228775" sldId="436"/>
        </pc:sldMkLst>
      </pc:sldChg>
      <pc:sldChg chg="del">
        <pc:chgData name="Brannon, Grace Ellen" userId="5a1e1ca2-3960-46ac-b4a6-8c510311fa5e" providerId="ADAL" clId="{8500A487-2467-4BAF-BB48-3EA3AC461949}" dt="2024-04-09T19:01:51.044" v="16" actId="2696"/>
        <pc:sldMkLst>
          <pc:docMk/>
          <pc:sldMk cId="876461416" sldId="437"/>
        </pc:sldMkLst>
      </pc:sldChg>
      <pc:sldChg chg="del">
        <pc:chgData name="Brannon, Grace Ellen" userId="5a1e1ca2-3960-46ac-b4a6-8c510311fa5e" providerId="ADAL" clId="{8500A487-2467-4BAF-BB48-3EA3AC461949}" dt="2024-04-09T19:01:51.044" v="16" actId="2696"/>
        <pc:sldMkLst>
          <pc:docMk/>
          <pc:sldMk cId="129233374" sldId="438"/>
        </pc:sldMkLst>
      </pc:sldChg>
      <pc:sldChg chg="del">
        <pc:chgData name="Brannon, Grace Ellen" userId="5a1e1ca2-3960-46ac-b4a6-8c510311fa5e" providerId="ADAL" clId="{8500A487-2467-4BAF-BB48-3EA3AC461949}" dt="2024-04-09T19:01:57.295" v="17" actId="2696"/>
        <pc:sldMkLst>
          <pc:docMk/>
          <pc:sldMk cId="2349734507" sldId="439"/>
        </pc:sldMkLst>
      </pc:sldChg>
      <pc:sldChg chg="del">
        <pc:chgData name="Brannon, Grace Ellen" userId="5a1e1ca2-3960-46ac-b4a6-8c510311fa5e" providerId="ADAL" clId="{8500A487-2467-4BAF-BB48-3EA3AC461949}" dt="2024-04-09T19:01:57.295" v="17" actId="2696"/>
        <pc:sldMkLst>
          <pc:docMk/>
          <pc:sldMk cId="1723463836" sldId="440"/>
        </pc:sldMkLst>
      </pc:sldChg>
      <pc:sldChg chg="del">
        <pc:chgData name="Brannon, Grace Ellen" userId="5a1e1ca2-3960-46ac-b4a6-8c510311fa5e" providerId="ADAL" clId="{8500A487-2467-4BAF-BB48-3EA3AC461949}" dt="2024-04-09T19:01:57.295" v="17" actId="2696"/>
        <pc:sldMkLst>
          <pc:docMk/>
          <pc:sldMk cId="3208402467" sldId="441"/>
        </pc:sldMkLst>
      </pc:sldChg>
      <pc:sldChg chg="modNotesTx">
        <pc:chgData name="Brannon, Grace Ellen" userId="5a1e1ca2-3960-46ac-b4a6-8c510311fa5e" providerId="ADAL" clId="{8500A487-2467-4BAF-BB48-3EA3AC461949}" dt="2024-04-09T19:00:59.666" v="4" actId="20577"/>
        <pc:sldMkLst>
          <pc:docMk/>
          <pc:sldMk cId="2453437659" sldId="442"/>
        </pc:sldMkLst>
      </pc:sldChg>
      <pc:sldChg chg="modNotesTx">
        <pc:chgData name="Brannon, Grace Ellen" userId="5a1e1ca2-3960-46ac-b4a6-8c510311fa5e" providerId="ADAL" clId="{8500A487-2467-4BAF-BB48-3EA3AC461949}" dt="2024-04-09T19:01:02.658" v="5" actId="20577"/>
        <pc:sldMkLst>
          <pc:docMk/>
          <pc:sldMk cId="3567874101" sldId="443"/>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billmeiertm\OneDrive%20-%20University%20of%20Texas%20at%20Arlington\TKindratt%20CV%20and%20Portfolio\Presentations\Posters\2020-2021\Academy%20Health\REP%20Grant%20APHA%20Forest%20Plo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solidFill>
                <a:latin typeface="Arial" panose="020B0604020202020204" pitchFamily="34" charset="0"/>
                <a:ea typeface="+mn-ea"/>
                <a:cs typeface="Arial" panose="020B0604020202020204" pitchFamily="34" charset="0"/>
              </a:defRPr>
            </a:pPr>
            <a:r>
              <a:rPr lang="en-US" dirty="0">
                <a:solidFill>
                  <a:schemeClr val="tx1"/>
                </a:solidFill>
              </a:rPr>
              <a:t>Figure 1: Among mothers' whose child has a health condition...“How often (%) health care provider ALWAYS….”</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spPr>
            <a:solidFill>
              <a:schemeClr val="accent6">
                <a:lumMod val="75000"/>
              </a:schemeClr>
            </a:solidFill>
            <a:ln>
              <a:noFill/>
            </a:ln>
            <a:effectLst/>
          </c:spPr>
          <c:invertIfNegative val="0"/>
          <c:dLbls>
            <c:spPr>
              <a:noFill/>
              <a:ln>
                <a:noFill/>
              </a:ln>
              <a:effectLst/>
            </c:spPr>
            <c:txPr>
              <a:bodyPr rot="0" spcFirstLastPara="1" vertOverflow="ellipsis" vert="horz" wrap="square" anchor="ctr" anchorCtr="1"/>
              <a:lstStyle/>
              <a:p>
                <a:pPr>
                  <a:defRPr sz="18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Sheet1!$B$2:$E$2</c:f>
              <c:strCache>
                <c:ptCount val="4"/>
                <c:pt idx="0">
                  <c:v>Listened Carefully</c:v>
                </c:pt>
                <c:pt idx="1">
                  <c:v>Explained Things</c:v>
                </c:pt>
                <c:pt idx="2">
                  <c:v>Showed Respect</c:v>
                </c:pt>
                <c:pt idx="3">
                  <c:v>Spent Enough Time</c:v>
                </c:pt>
              </c:strCache>
            </c:strRef>
          </c:cat>
          <c:val>
            <c:numRef>
              <c:f>Sheet1!$B$3:$E$3</c:f>
              <c:numCache>
                <c:formatCode>General</c:formatCode>
                <c:ptCount val="4"/>
                <c:pt idx="0">
                  <c:v>81.400000000000006</c:v>
                </c:pt>
                <c:pt idx="1">
                  <c:v>82.7</c:v>
                </c:pt>
                <c:pt idx="2">
                  <c:v>84.9</c:v>
                </c:pt>
                <c:pt idx="3">
                  <c:v>78.599999999999994</c:v>
                </c:pt>
              </c:numCache>
            </c:numRef>
          </c:val>
          <c:extLst>
            <c:ext xmlns:c16="http://schemas.microsoft.com/office/drawing/2014/chart" uri="{C3380CC4-5D6E-409C-BE32-E72D297353CC}">
              <c16:uniqueId val="{00000000-88B4-4F78-A5E2-4FE0FF212995}"/>
            </c:ext>
          </c:extLst>
        </c:ser>
        <c:dLbls>
          <c:showLegendKey val="0"/>
          <c:showVal val="0"/>
          <c:showCatName val="0"/>
          <c:showSerName val="0"/>
          <c:showPercent val="0"/>
          <c:showBubbleSize val="0"/>
        </c:dLbls>
        <c:gapWidth val="219"/>
        <c:overlap val="-27"/>
        <c:axId val="1779452015"/>
        <c:axId val="1779449519"/>
      </c:barChart>
      <c:catAx>
        <c:axId val="1779452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779449519"/>
        <c:crosses val="autoZero"/>
        <c:auto val="1"/>
        <c:lblAlgn val="ctr"/>
        <c:lblOffset val="100"/>
        <c:noMultiLvlLbl val="0"/>
      </c:catAx>
      <c:valAx>
        <c:axId val="177944951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77945201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b="1">
          <a:latin typeface="Arial" panose="020B06040202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rot="0" vert="horz"/>
          <a:lstStyle/>
          <a:p>
            <a:pPr>
              <a:defRPr/>
            </a:pPr>
            <a:r>
              <a:rPr lang="en-US" sz="2000" dirty="0"/>
              <a:t>Figure 2: Logistic regression results for each patient- and family-centered care domain</a:t>
            </a:r>
          </a:p>
          <a:p>
            <a:pPr>
              <a:defRPr/>
            </a:pPr>
            <a:r>
              <a:rPr lang="en-US" sz="2000" dirty="0"/>
              <a:t>(Odds Ratios and 95% Confidence Intervals)</a:t>
            </a:r>
          </a:p>
        </c:rich>
      </c:tx>
      <c:overlay val="0"/>
    </c:title>
    <c:autoTitleDeleted val="0"/>
    <c:plotArea>
      <c:layout/>
      <c:scatterChart>
        <c:scatterStyle val="lineMarker"/>
        <c:varyColors val="0"/>
        <c:ser>
          <c:idx val="3"/>
          <c:order val="0"/>
          <c:tx>
            <c:strRef>
              <c:f>'UTA REP Forest Plot'!$A$2</c:f>
              <c:strCache>
                <c:ptCount val="1"/>
                <c:pt idx="0">
                  <c:v>Explained Things</c:v>
                </c:pt>
              </c:strCache>
            </c:strRef>
          </c:tx>
          <c:dPt>
            <c:idx val="0"/>
            <c:bubble3D val="0"/>
            <c:extLst>
              <c:ext xmlns:c16="http://schemas.microsoft.com/office/drawing/2014/chart" uri="{C3380CC4-5D6E-409C-BE32-E72D297353CC}">
                <c16:uniqueId val="{00000000-C100-474A-97CA-F00B548C88DA}"/>
              </c:ext>
            </c:extLst>
          </c:dPt>
          <c:dPt>
            <c:idx val="2"/>
            <c:marker>
              <c:symbol val="x"/>
              <c:size val="9"/>
            </c:marker>
            <c:bubble3D val="0"/>
            <c:extLst>
              <c:ext xmlns:c16="http://schemas.microsoft.com/office/drawing/2014/chart" uri="{C3380CC4-5D6E-409C-BE32-E72D297353CC}">
                <c16:uniqueId val="{00000001-C100-474A-97CA-F00B548C88DA}"/>
              </c:ext>
            </c:extLst>
          </c:dPt>
          <c:dLbls>
            <c:dLbl>
              <c:idx val="0"/>
              <c:tx>
                <c:rich>
                  <a:bodyPr/>
                  <a:lstStyle/>
                  <a:p>
                    <a:r>
                      <a:rPr lang="en-US"/>
                      <a:t>0.88</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100-474A-97CA-F00B548C88DA}"/>
                </c:ext>
              </c:extLst>
            </c:dLbl>
            <c:dLbl>
              <c:idx val="1"/>
              <c:tx>
                <c:rich>
                  <a:bodyPr/>
                  <a:lstStyle/>
                  <a:p>
                    <a:r>
                      <a:rPr lang="en-US"/>
                      <a:t>0.79</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100-474A-97CA-F00B548C88DA}"/>
                </c:ext>
              </c:extLst>
            </c:dLbl>
            <c:dLbl>
              <c:idx val="2"/>
              <c:layout>
                <c:manualLayout>
                  <c:x val="-4.7944599332342616E-2"/>
                  <c:y val="-5.1038062283737022E-2"/>
                </c:manualLayout>
              </c:layout>
              <c:tx>
                <c:rich>
                  <a:bodyPr/>
                  <a:lstStyle/>
                  <a:p>
                    <a:r>
                      <a:rPr lang="en-US"/>
                      <a:t>0.99</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100-474A-97CA-F00B548C88DA}"/>
                </c:ext>
              </c:extLst>
            </c:dLbl>
            <c:spPr>
              <a:noFill/>
              <a:ln>
                <a:noFill/>
              </a:ln>
              <a:effectLst/>
            </c:spPr>
            <c:txPr>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xVal>
            <c:numRef>
              <c:f>'UTA REP Forest Plot'!$B$2:$B$4</c:f>
              <c:numCache>
                <c:formatCode>General</c:formatCode>
                <c:ptCount val="3"/>
                <c:pt idx="0">
                  <c:v>0.84</c:v>
                </c:pt>
                <c:pt idx="1">
                  <c:v>0.76</c:v>
                </c:pt>
                <c:pt idx="2">
                  <c:v>0.94</c:v>
                </c:pt>
              </c:numCache>
            </c:numRef>
          </c:xVal>
          <c:yVal>
            <c:numRef>
              <c:f>'UTA REP Forest Plot'!$C$2:$C$4</c:f>
              <c:numCache>
                <c:formatCode>General</c:formatCode>
                <c:ptCount val="3"/>
                <c:pt idx="0">
                  <c:v>4</c:v>
                </c:pt>
                <c:pt idx="1">
                  <c:v>4</c:v>
                </c:pt>
                <c:pt idx="2">
                  <c:v>4</c:v>
                </c:pt>
              </c:numCache>
            </c:numRef>
          </c:yVal>
          <c:smooth val="0"/>
          <c:extLst>
            <c:ext xmlns:c16="http://schemas.microsoft.com/office/drawing/2014/chart" uri="{C3380CC4-5D6E-409C-BE32-E72D297353CC}">
              <c16:uniqueId val="{00000003-C100-474A-97CA-F00B548C88DA}"/>
            </c:ext>
          </c:extLst>
        </c:ser>
        <c:ser>
          <c:idx val="1"/>
          <c:order val="1"/>
          <c:tx>
            <c:strRef>
              <c:f>'UTA REP Forest Plot'!$A$11</c:f>
              <c:strCache>
                <c:ptCount val="1"/>
                <c:pt idx="0">
                  <c:v>Showed Respect</c:v>
                </c:pt>
              </c:strCache>
            </c:strRef>
          </c:tx>
          <c:dPt>
            <c:idx val="1"/>
            <c:bubble3D val="0"/>
            <c:extLst>
              <c:ext xmlns:c16="http://schemas.microsoft.com/office/drawing/2014/chart" uri="{C3380CC4-5D6E-409C-BE32-E72D297353CC}">
                <c16:uniqueId val="{00000004-C100-474A-97CA-F00B548C88DA}"/>
              </c:ext>
            </c:extLst>
          </c:dPt>
          <c:dPt>
            <c:idx val="2"/>
            <c:bubble3D val="0"/>
            <c:extLst>
              <c:ext xmlns:c16="http://schemas.microsoft.com/office/drawing/2014/chart" uri="{C3380CC4-5D6E-409C-BE32-E72D297353CC}">
                <c16:uniqueId val="{00000005-C100-474A-97CA-F00B548C88DA}"/>
              </c:ext>
            </c:extLst>
          </c:dPt>
          <c:dLbls>
            <c:dLbl>
              <c:idx val="0"/>
              <c:tx>
                <c:rich>
                  <a:bodyPr/>
                  <a:lstStyle/>
                  <a:p>
                    <a:r>
                      <a:rPr lang="en-US"/>
                      <a:t>0.91</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C100-474A-97CA-F00B548C88DA}"/>
                </c:ext>
              </c:extLst>
            </c:dLbl>
            <c:dLbl>
              <c:idx val="1"/>
              <c:tx>
                <c:rich>
                  <a:bodyPr/>
                  <a:lstStyle/>
                  <a:p>
                    <a:r>
                      <a:rPr lang="en-US"/>
                      <a:t>0.81</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C100-474A-97CA-F00B548C88DA}"/>
                </c:ext>
              </c:extLst>
            </c:dLbl>
            <c:dLbl>
              <c:idx val="2"/>
              <c:tx>
                <c:rich>
                  <a:bodyPr/>
                  <a:lstStyle/>
                  <a:p>
                    <a:r>
                      <a:rPr lang="en-US"/>
                      <a:t>1.02</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C100-474A-97CA-F00B548C88DA}"/>
                </c:ext>
              </c:extLst>
            </c:dLbl>
            <c:spPr>
              <a:noFill/>
              <a:ln>
                <a:noFill/>
              </a:ln>
              <a:effectLst/>
            </c:spPr>
            <c:txPr>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xVal>
            <c:numRef>
              <c:f>'UTA REP Forest Plot'!$B$11:$B$13</c:f>
              <c:numCache>
                <c:formatCode>General</c:formatCode>
                <c:ptCount val="3"/>
                <c:pt idx="0">
                  <c:v>0.86</c:v>
                </c:pt>
                <c:pt idx="1">
                  <c:v>0.77</c:v>
                </c:pt>
                <c:pt idx="2">
                  <c:v>0.97</c:v>
                </c:pt>
              </c:numCache>
            </c:numRef>
          </c:xVal>
          <c:yVal>
            <c:numRef>
              <c:f>'UTA REP Forest Plot'!$C$11:$C$13</c:f>
              <c:numCache>
                <c:formatCode>General</c:formatCode>
                <c:ptCount val="3"/>
                <c:pt idx="0">
                  <c:v>3</c:v>
                </c:pt>
                <c:pt idx="1">
                  <c:v>3</c:v>
                </c:pt>
                <c:pt idx="2">
                  <c:v>3</c:v>
                </c:pt>
              </c:numCache>
            </c:numRef>
          </c:yVal>
          <c:smooth val="0"/>
          <c:extLst>
            <c:ext xmlns:c16="http://schemas.microsoft.com/office/drawing/2014/chart" uri="{C3380CC4-5D6E-409C-BE32-E72D297353CC}">
              <c16:uniqueId val="{00000007-C100-474A-97CA-F00B548C88DA}"/>
            </c:ext>
          </c:extLst>
        </c:ser>
        <c:ser>
          <c:idx val="4"/>
          <c:order val="2"/>
          <c:tx>
            <c:strRef>
              <c:f>'UTA REP Forest Plot'!$A$5</c:f>
              <c:strCache>
                <c:ptCount val="1"/>
                <c:pt idx="0">
                  <c:v>Spent Enough Time</c:v>
                </c:pt>
              </c:strCache>
            </c:strRef>
          </c:tx>
          <c:dLbls>
            <c:dLbl>
              <c:idx val="0"/>
              <c:tx>
                <c:rich>
                  <a:bodyPr/>
                  <a:lstStyle/>
                  <a:p>
                    <a:r>
                      <a:rPr lang="en-US"/>
                      <a:t>0.91</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C100-474A-97CA-F00B548C88DA}"/>
                </c:ext>
              </c:extLst>
            </c:dLbl>
            <c:dLbl>
              <c:idx val="1"/>
              <c:tx>
                <c:rich>
                  <a:bodyPr/>
                  <a:lstStyle/>
                  <a:p>
                    <a:r>
                      <a:rPr lang="en-US"/>
                      <a:t>0.82</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C100-474A-97CA-F00B548C88DA}"/>
                </c:ext>
              </c:extLst>
            </c:dLbl>
            <c:dLbl>
              <c:idx val="2"/>
              <c:layout>
                <c:manualLayout>
                  <c:x val="-1.3502682477612205E-2"/>
                  <c:y val="-5.3729921962702085E-2"/>
                </c:manualLayout>
              </c:layout>
              <c:tx>
                <c:rich>
                  <a:bodyPr/>
                  <a:lstStyle/>
                  <a:p>
                    <a:r>
                      <a:rPr lang="en-US"/>
                      <a:t>1.01</a:t>
                    </a:r>
                  </a:p>
                </c:rich>
              </c:tx>
              <c:dLblPos val="r"/>
              <c:showLegendKey val="0"/>
              <c:showVal val="1"/>
              <c:showCatName val="0"/>
              <c:showSerName val="0"/>
              <c:showPercent val="0"/>
              <c:showBubbleSize val="0"/>
              <c:extLst>
                <c:ext xmlns:c15="http://schemas.microsoft.com/office/drawing/2012/chart" uri="{CE6537A1-D6FC-4f65-9D91-7224C49458BB}">
                  <c15:layout>
                    <c:manualLayout>
                      <c:w val="6.3857862504172067E-2"/>
                      <c:h val="5.1709706247606228E-2"/>
                    </c:manualLayout>
                  </c15:layout>
                  <c15:showDataLabelsRange val="0"/>
                </c:ext>
                <c:ext xmlns:c16="http://schemas.microsoft.com/office/drawing/2014/chart" uri="{C3380CC4-5D6E-409C-BE32-E72D297353CC}">
                  <c16:uniqueId val="{0000000A-C100-474A-97CA-F00B548C88DA}"/>
                </c:ext>
              </c:extLst>
            </c:dLbl>
            <c:spPr>
              <a:noFill/>
              <a:ln>
                <a:noFill/>
              </a:ln>
              <a:effectLst/>
            </c:spPr>
            <c:txPr>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xVal>
            <c:numRef>
              <c:f>'UTA REP Forest Plot'!$B$5:$B$7</c:f>
              <c:numCache>
                <c:formatCode>General</c:formatCode>
                <c:ptCount val="3"/>
                <c:pt idx="0">
                  <c:v>0.91</c:v>
                </c:pt>
                <c:pt idx="1">
                  <c:v>0.81</c:v>
                </c:pt>
                <c:pt idx="2">
                  <c:v>1.01</c:v>
                </c:pt>
              </c:numCache>
            </c:numRef>
          </c:xVal>
          <c:yVal>
            <c:numRef>
              <c:f>'UTA REP Forest Plot'!$C$5:$C$7</c:f>
              <c:numCache>
                <c:formatCode>General</c:formatCode>
                <c:ptCount val="3"/>
                <c:pt idx="0">
                  <c:v>2</c:v>
                </c:pt>
                <c:pt idx="1">
                  <c:v>2</c:v>
                </c:pt>
                <c:pt idx="2">
                  <c:v>2</c:v>
                </c:pt>
              </c:numCache>
            </c:numRef>
          </c:yVal>
          <c:smooth val="0"/>
          <c:extLst>
            <c:ext xmlns:c16="http://schemas.microsoft.com/office/drawing/2014/chart" uri="{C3380CC4-5D6E-409C-BE32-E72D297353CC}">
              <c16:uniqueId val="{0000000B-C100-474A-97CA-F00B548C88DA}"/>
            </c:ext>
          </c:extLst>
        </c:ser>
        <c:ser>
          <c:idx val="5"/>
          <c:order val="4"/>
          <c:tx>
            <c:strRef>
              <c:f>'UTA REP Forest Plot'!$A$8</c:f>
              <c:strCache>
                <c:ptCount val="1"/>
                <c:pt idx="0">
                  <c:v>Listened Carefully</c:v>
                </c:pt>
              </c:strCache>
            </c:strRef>
          </c:tx>
          <c:dLbls>
            <c:dLbl>
              <c:idx val="0"/>
              <c:tx>
                <c:rich>
                  <a:bodyPr/>
                  <a:lstStyle/>
                  <a:p>
                    <a:r>
                      <a:rPr lang="en-US"/>
                      <a:t>0.84</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C100-474A-97CA-F00B548C88DA}"/>
                </c:ext>
              </c:extLst>
            </c:dLbl>
            <c:dLbl>
              <c:idx val="1"/>
              <c:tx>
                <c:rich>
                  <a:bodyPr/>
                  <a:lstStyle/>
                  <a:p>
                    <a:r>
                      <a:rPr lang="en-US"/>
                      <a:t>0.76</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C100-474A-97CA-F00B548C88DA}"/>
                </c:ext>
              </c:extLst>
            </c:dLbl>
            <c:dLbl>
              <c:idx val="2"/>
              <c:tx>
                <c:rich>
                  <a:bodyPr/>
                  <a:lstStyle/>
                  <a:p>
                    <a:r>
                      <a:rPr lang="en-US"/>
                      <a:t>0.94</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C100-474A-97CA-F00B548C88DA}"/>
                </c:ext>
              </c:extLst>
            </c:dLbl>
            <c:spPr>
              <a:noFill/>
              <a:ln>
                <a:noFill/>
              </a:ln>
              <a:effectLst/>
            </c:spPr>
            <c:txPr>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xVal>
            <c:numRef>
              <c:f>'UTA REP Forest Plot'!$B$8:$B$10</c:f>
              <c:numCache>
                <c:formatCode>General</c:formatCode>
                <c:ptCount val="3"/>
                <c:pt idx="0">
                  <c:v>0.87</c:v>
                </c:pt>
                <c:pt idx="1">
                  <c:v>0.78</c:v>
                </c:pt>
                <c:pt idx="2">
                  <c:v>0.98</c:v>
                </c:pt>
              </c:numCache>
            </c:numRef>
          </c:xVal>
          <c:yVal>
            <c:numRef>
              <c:f>'UTA REP Forest Plot'!$C$8:$C$10</c:f>
              <c:numCache>
                <c:formatCode>General</c:formatCode>
                <c:ptCount val="3"/>
                <c:pt idx="0">
                  <c:v>1</c:v>
                </c:pt>
                <c:pt idx="1">
                  <c:v>1</c:v>
                </c:pt>
                <c:pt idx="2">
                  <c:v>1</c:v>
                </c:pt>
              </c:numCache>
            </c:numRef>
          </c:yVal>
          <c:smooth val="0"/>
          <c:extLst>
            <c:ext xmlns:c16="http://schemas.microsoft.com/office/drawing/2014/chart" uri="{C3380CC4-5D6E-409C-BE32-E72D297353CC}">
              <c16:uniqueId val="{0000000F-C100-474A-97CA-F00B548C88DA}"/>
            </c:ext>
          </c:extLst>
        </c:ser>
        <c:dLbls>
          <c:dLblPos val="t"/>
          <c:showLegendKey val="0"/>
          <c:showVal val="1"/>
          <c:showCatName val="0"/>
          <c:showSerName val="0"/>
          <c:showPercent val="0"/>
          <c:showBubbleSize val="0"/>
        </c:dLbls>
        <c:axId val="116907856"/>
        <c:axId val="116908248"/>
        <c:extLst>
          <c:ext xmlns:c15="http://schemas.microsoft.com/office/drawing/2012/chart" uri="{02D57815-91ED-43cb-92C2-25804820EDAC}">
            <c15:filteredScatterSeries>
              <c15:ser>
                <c:idx val="2"/>
                <c:order val="3"/>
                <c:tx>
                  <c:strRef>
                    <c:extLst>
                      <c:ext uri="{02D57815-91ED-43cb-92C2-25804820EDAC}">
                        <c15:formulaRef>
                          <c15:sqref>'UTA REP Forest Plot'!$A$14</c15:sqref>
                        </c15:formulaRef>
                      </c:ext>
                    </c:extLst>
                    <c:strCache>
                      <c:ptCount val="1"/>
                    </c:strCache>
                  </c:strRef>
                </c:tx>
                <c:dPt>
                  <c:idx val="1"/>
                  <c:bubble3D val="0"/>
                  <c:extLst>
                    <c:ext xmlns:c16="http://schemas.microsoft.com/office/drawing/2014/chart" uri="{C3380CC4-5D6E-409C-BE32-E72D297353CC}">
                      <c16:uniqueId val="{00000010-C100-474A-97CA-F00B548C88DA}"/>
                    </c:ext>
                  </c:extLst>
                </c:dPt>
                <c:dPt>
                  <c:idx val="2"/>
                  <c:bubble3D val="0"/>
                  <c:extLst>
                    <c:ext xmlns:c16="http://schemas.microsoft.com/office/drawing/2014/chart" uri="{C3380CC4-5D6E-409C-BE32-E72D297353CC}">
                      <c16:uniqueId val="{00000011-C100-474A-97CA-F00B548C88DA}"/>
                    </c:ext>
                  </c:extLst>
                </c:dPt>
                <c:dLbls>
                  <c:spPr>
                    <a:noFill/>
                    <a:ln>
                      <a:noFill/>
                    </a:ln>
                    <a:effectLst/>
                  </c:spPr>
                  <c:dLblPos val="t"/>
                  <c:showLegendKey val="0"/>
                  <c:showVal val="1"/>
                  <c:showCatName val="0"/>
                  <c:showSerName val="0"/>
                  <c:showPercent val="0"/>
                  <c:showBubbleSize val="0"/>
                  <c:showLeaderLines val="0"/>
                  <c:extLst>
                    <c:ext uri="{CE6537A1-D6FC-4f65-9D91-7224C49458BB}">
                      <c15:showLeaderLines val="1"/>
                    </c:ext>
                  </c:extLst>
                </c:dLbls>
                <c:xVal>
                  <c:numRef>
                    <c:extLst>
                      <c:ext uri="{02D57815-91ED-43cb-92C2-25804820EDAC}">
                        <c15:formulaRef>
                          <c15:sqref>'UTA REP Forest Plot'!$B$14:$B$16</c15:sqref>
                        </c15:formulaRef>
                      </c:ext>
                    </c:extLst>
                    <c:numCache>
                      <c:formatCode>General</c:formatCode>
                      <c:ptCount val="3"/>
                    </c:numCache>
                  </c:numRef>
                </c:xVal>
                <c:yVal>
                  <c:numRef>
                    <c:extLst>
                      <c:ext uri="{02D57815-91ED-43cb-92C2-25804820EDAC}">
                        <c15:formulaRef>
                          <c15:sqref>'UTA REP Forest Plot'!$C$14:$C$16</c15:sqref>
                        </c15:formulaRef>
                      </c:ext>
                    </c:extLst>
                    <c:numCache>
                      <c:formatCode>General</c:formatCode>
                      <c:ptCount val="3"/>
                    </c:numCache>
                  </c:numRef>
                </c:yVal>
                <c:smooth val="0"/>
                <c:extLst>
                  <c:ext xmlns:c16="http://schemas.microsoft.com/office/drawing/2014/chart" uri="{C3380CC4-5D6E-409C-BE32-E72D297353CC}">
                    <c16:uniqueId val="{00000012-C100-474A-97CA-F00B548C88DA}"/>
                  </c:ext>
                </c:extLst>
              </c15:ser>
            </c15:filteredScatterSeries>
          </c:ext>
        </c:extLst>
      </c:scatterChart>
      <c:valAx>
        <c:axId val="116907856"/>
        <c:scaling>
          <c:orientation val="minMax"/>
          <c:max val="1.2"/>
          <c:min val="0.60000000000000009"/>
        </c:scaling>
        <c:delete val="0"/>
        <c:axPos val="b"/>
        <c:title>
          <c:tx>
            <c:rich>
              <a:bodyPr rot="0" vert="horz"/>
              <a:lstStyle/>
              <a:p>
                <a:pPr>
                  <a:defRPr/>
                </a:pPr>
                <a:r>
                  <a:rPr lang="en-US"/>
                  <a:t>Odds Ratios and 95% Confidence Intervals</a:t>
                </a:r>
              </a:p>
            </c:rich>
          </c:tx>
          <c:overlay val="0"/>
        </c:title>
        <c:numFmt formatCode="#,##0.00" sourceLinked="0"/>
        <c:majorTickMark val="none"/>
        <c:minorTickMark val="none"/>
        <c:tickLblPos val="nextTo"/>
        <c:txPr>
          <a:bodyPr rot="-60000000" vert="horz"/>
          <a:lstStyle/>
          <a:p>
            <a:pPr>
              <a:defRPr/>
            </a:pPr>
            <a:endParaRPr lang="en-US"/>
          </a:p>
        </c:txPr>
        <c:crossAx val="116908248"/>
        <c:crosses val="autoZero"/>
        <c:crossBetween val="midCat"/>
        <c:majorUnit val="0.2"/>
        <c:minorUnit val="0.2"/>
      </c:valAx>
      <c:valAx>
        <c:axId val="116908248"/>
        <c:scaling>
          <c:orientation val="minMax"/>
        </c:scaling>
        <c:delete val="0"/>
        <c:axPos val="l"/>
        <c:numFmt formatCode="General" sourceLinked="1"/>
        <c:majorTickMark val="none"/>
        <c:minorTickMark val="none"/>
        <c:tickLblPos val="none"/>
        <c:txPr>
          <a:bodyPr rot="-60000000" vert="horz"/>
          <a:lstStyle/>
          <a:p>
            <a:pPr>
              <a:defRPr/>
            </a:pPr>
            <a:endParaRPr lang="en-US"/>
          </a:p>
        </c:txPr>
        <c:crossAx val="116907856"/>
        <c:crossesAt val="1"/>
        <c:crossBetween val="midCat"/>
      </c:valAx>
    </c:plotArea>
    <c:legend>
      <c:legendPos val="r"/>
      <c:overlay val="0"/>
      <c:txPr>
        <a:bodyPr rot="0" vert="horz"/>
        <a:lstStyle/>
        <a:p>
          <a:pPr>
            <a:defRPr/>
          </a:pPr>
          <a:endParaRPr lang="en-US"/>
        </a:p>
      </c:txPr>
    </c:legend>
    <c:plotVisOnly val="1"/>
    <c:dispBlanksAs val="gap"/>
    <c:showDLblsOverMax val="0"/>
  </c:chart>
  <c:txPr>
    <a:bodyPr/>
    <a:lstStyle/>
    <a:p>
      <a:pPr>
        <a:defRPr sz="1600" b="1">
          <a:latin typeface="Arial" panose="020B0604020202020204" pitchFamily="34" charset="0"/>
          <a:cs typeface="Arial" panose="020B0604020202020204" pitchFamily="34"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9BF1A89-F396-43D2-B1F4-FDEDA815AA3E}" type="datetimeFigureOut">
              <a:rPr lang="en-US" smtClean="0"/>
              <a:t>4/9/2024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334FE85-002C-4520-B1E4-8C169679D225}" type="slidenum">
              <a:rPr lang="en-US" smtClean="0"/>
              <a:t>‹#›</a:t>
            </a:fld>
            <a:endParaRPr lang="en-US"/>
          </a:p>
        </p:txBody>
      </p:sp>
    </p:spTree>
    <p:extLst>
      <p:ext uri="{BB962C8B-B14F-4D97-AF65-F5344CB8AC3E}">
        <p14:creationId xmlns:p14="http://schemas.microsoft.com/office/powerpoint/2010/main" val="845368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sz="1800" b="0" i="0" dirty="0">
                <a:solidFill>
                  <a:srgbClr val="000000"/>
                </a:solidFill>
                <a:effectLst/>
                <a:latin typeface="inherit"/>
              </a:rPr>
              <a:t> Objective 1: Describe how parents/caregivers of children with disabilities and/or chronic conditions report their healthcare encounters</a:t>
            </a:r>
            <a:endParaRPr lang="en-US" sz="1800" b="0" i="0" dirty="0">
              <a:solidFill>
                <a:srgbClr val="242424"/>
              </a:solidFill>
              <a:effectLst/>
              <a:latin typeface="Calibri" panose="020F0502020204030204" pitchFamily="34" charset="0"/>
            </a:endParaRPr>
          </a:p>
          <a:p>
            <a:pPr algn="l" fontAlgn="base"/>
            <a:r>
              <a:rPr lang="en-US" sz="1800" b="0" i="0" dirty="0">
                <a:solidFill>
                  <a:srgbClr val="000000"/>
                </a:solidFill>
                <a:effectLst/>
                <a:latin typeface="inherit"/>
              </a:rPr>
              <a:t>Objective 2: Identify disparities in patient- and family-centered care among families with children with disabilities and/or chronic conditions</a:t>
            </a:r>
          </a:p>
          <a:p>
            <a:pPr algn="l" fontAlgn="base"/>
            <a:endParaRPr lang="en-US" sz="1800" b="0" i="0" dirty="0">
              <a:solidFill>
                <a:srgbClr val="000000"/>
              </a:solidFill>
              <a:effectLst/>
              <a:latin typeface="inherit"/>
            </a:endParaRPr>
          </a:p>
          <a:p>
            <a:pPr algn="l" fontAlgn="base"/>
            <a:r>
              <a:rPr lang="en-US" sz="1800" b="0" i="0" dirty="0">
                <a:solidFill>
                  <a:srgbClr val="000000"/>
                </a:solidFill>
                <a:effectLst/>
                <a:latin typeface="inherit"/>
              </a:rPr>
              <a:t>Before I get into my background, I wanted to highlight an interaction I in February.</a:t>
            </a:r>
            <a:endParaRPr lang="en-US" sz="1800" b="0" i="0" dirty="0">
              <a:solidFill>
                <a:srgbClr val="24242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2334FE85-002C-4520-B1E4-8C169679D225}" type="slidenum">
              <a:rPr lang="en-US" smtClean="0"/>
              <a:t>1</a:t>
            </a:fld>
            <a:endParaRPr lang="en-US"/>
          </a:p>
        </p:txBody>
      </p:sp>
    </p:spTree>
    <p:extLst>
      <p:ext uri="{BB962C8B-B14F-4D97-AF65-F5344CB8AC3E}">
        <p14:creationId xmlns:p14="http://schemas.microsoft.com/office/powerpoint/2010/main" val="2261268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US" b="0" i="0" dirty="0">
              <a:solidFill>
                <a:srgbClr val="000000"/>
              </a:solidFill>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11</a:t>
            </a:fld>
            <a:endParaRPr lang="en-US"/>
          </a:p>
        </p:txBody>
      </p:sp>
    </p:spTree>
    <p:extLst>
      <p:ext uri="{BB962C8B-B14F-4D97-AF65-F5344CB8AC3E}">
        <p14:creationId xmlns:p14="http://schemas.microsoft.com/office/powerpoint/2010/main" val="400407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US" b="0" i="0" dirty="0">
              <a:solidFill>
                <a:srgbClr val="000000"/>
              </a:solidFill>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12</a:t>
            </a:fld>
            <a:endParaRPr lang="en-US"/>
          </a:p>
        </p:txBody>
      </p:sp>
    </p:spTree>
    <p:extLst>
      <p:ext uri="{BB962C8B-B14F-4D97-AF65-F5344CB8AC3E}">
        <p14:creationId xmlns:p14="http://schemas.microsoft.com/office/powerpoint/2010/main" val="4128743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13</a:t>
            </a:fld>
            <a:endParaRPr lang="en-US"/>
          </a:p>
        </p:txBody>
      </p:sp>
    </p:spTree>
    <p:extLst>
      <p:ext uri="{BB962C8B-B14F-4D97-AF65-F5344CB8AC3E}">
        <p14:creationId xmlns:p14="http://schemas.microsoft.com/office/powerpoint/2010/main" val="25824713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14</a:t>
            </a:fld>
            <a:endParaRPr lang="en-US"/>
          </a:p>
        </p:txBody>
      </p:sp>
    </p:spTree>
    <p:extLst>
      <p:ext uri="{BB962C8B-B14F-4D97-AF65-F5344CB8AC3E}">
        <p14:creationId xmlns:p14="http://schemas.microsoft.com/office/powerpoint/2010/main" val="33981875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15</a:t>
            </a:fld>
            <a:endParaRPr lang="en-US"/>
          </a:p>
        </p:txBody>
      </p:sp>
    </p:spTree>
    <p:extLst>
      <p:ext uri="{BB962C8B-B14F-4D97-AF65-F5344CB8AC3E}">
        <p14:creationId xmlns:p14="http://schemas.microsoft.com/office/powerpoint/2010/main" val="40256747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34FE85-002C-4520-B1E4-8C169679D225}" type="slidenum">
              <a:rPr lang="en-US" smtClean="0"/>
              <a:t>16</a:t>
            </a:fld>
            <a:endParaRPr lang="en-US"/>
          </a:p>
        </p:txBody>
      </p:sp>
    </p:spTree>
    <p:extLst>
      <p:ext uri="{BB962C8B-B14F-4D97-AF65-F5344CB8AC3E}">
        <p14:creationId xmlns:p14="http://schemas.microsoft.com/office/powerpoint/2010/main" val="2081499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effectLst/>
              <a:latin typeface="Arial" panose="020B0604020202020204" pitchFamily="34" charset="0"/>
            </a:endParaRPr>
          </a:p>
          <a:p>
            <a:endParaRPr lang="en-US" b="0" i="0" dirty="0">
              <a:effectLst/>
              <a:latin typeface="Arial" panose="020B0604020202020204" pitchFamily="34" charset="0"/>
            </a:endParaRPr>
          </a:p>
          <a:p>
            <a:endParaRPr lang="en-US" b="0" i="0" dirty="0">
              <a:effectLst/>
              <a:latin typeface="Arial" panose="020B0604020202020204" pitchFamily="34" charset="0"/>
            </a:endParaRPr>
          </a:p>
          <a:p>
            <a:endParaRPr lang="en-US" b="0" i="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17</a:t>
            </a:fld>
            <a:endParaRPr lang="en-US"/>
          </a:p>
        </p:txBody>
      </p:sp>
    </p:spTree>
    <p:extLst>
      <p:ext uri="{BB962C8B-B14F-4D97-AF65-F5344CB8AC3E}">
        <p14:creationId xmlns:p14="http://schemas.microsoft.com/office/powerpoint/2010/main" val="38671970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34FE85-002C-4520-B1E4-8C169679D225}" type="slidenum">
              <a:rPr lang="en-US" smtClean="0"/>
              <a:t>18</a:t>
            </a:fld>
            <a:endParaRPr lang="en-US"/>
          </a:p>
        </p:txBody>
      </p:sp>
    </p:spTree>
    <p:extLst>
      <p:ext uri="{BB962C8B-B14F-4D97-AF65-F5344CB8AC3E}">
        <p14:creationId xmlns:p14="http://schemas.microsoft.com/office/powerpoint/2010/main" val="951134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19</a:t>
            </a:fld>
            <a:endParaRPr lang="en-US"/>
          </a:p>
        </p:txBody>
      </p:sp>
    </p:spTree>
    <p:extLst>
      <p:ext uri="{BB962C8B-B14F-4D97-AF65-F5344CB8AC3E}">
        <p14:creationId xmlns:p14="http://schemas.microsoft.com/office/powerpoint/2010/main" val="9244420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334FE85-002C-4520-B1E4-8C169679D225}" type="slidenum">
              <a:rPr lang="en-US" smtClean="0"/>
              <a:t>20</a:t>
            </a:fld>
            <a:endParaRPr lang="en-US"/>
          </a:p>
        </p:txBody>
      </p:sp>
    </p:spTree>
    <p:extLst>
      <p:ext uri="{BB962C8B-B14F-4D97-AF65-F5344CB8AC3E}">
        <p14:creationId xmlns:p14="http://schemas.microsoft.com/office/powerpoint/2010/main" val="245486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2</a:t>
            </a:fld>
            <a:endParaRPr lang="en-US"/>
          </a:p>
        </p:txBody>
      </p:sp>
    </p:spTree>
    <p:extLst>
      <p:ext uri="{BB962C8B-B14F-4D97-AF65-F5344CB8AC3E}">
        <p14:creationId xmlns:p14="http://schemas.microsoft.com/office/powerpoint/2010/main" val="2108743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endParaRPr/>
          </a:p>
        </p:txBody>
      </p:sp>
      <p:sp>
        <p:nvSpPr>
          <p:cNvPr id="80" name="Google Shape;80;p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34FE85-002C-4520-B1E4-8C169679D225}" type="slidenum">
              <a:rPr lang="en-US" smtClean="0"/>
              <a:t>32</a:t>
            </a:fld>
            <a:endParaRPr lang="en-US"/>
          </a:p>
        </p:txBody>
      </p:sp>
    </p:spTree>
    <p:extLst>
      <p:ext uri="{BB962C8B-B14F-4D97-AF65-F5344CB8AC3E}">
        <p14:creationId xmlns:p14="http://schemas.microsoft.com/office/powerpoint/2010/main" val="97261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3</a:t>
            </a:fld>
            <a:endParaRPr lang="en-US"/>
          </a:p>
        </p:txBody>
      </p:sp>
    </p:spTree>
    <p:extLst>
      <p:ext uri="{BB962C8B-B14F-4D97-AF65-F5344CB8AC3E}">
        <p14:creationId xmlns:p14="http://schemas.microsoft.com/office/powerpoint/2010/main" val="1565006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34FE85-002C-4520-B1E4-8C169679D225}" type="slidenum">
              <a:rPr lang="en-US" smtClean="0"/>
              <a:t>4</a:t>
            </a:fld>
            <a:endParaRPr lang="en-US"/>
          </a:p>
        </p:txBody>
      </p:sp>
    </p:spTree>
    <p:extLst>
      <p:ext uri="{BB962C8B-B14F-4D97-AF65-F5344CB8AC3E}">
        <p14:creationId xmlns:p14="http://schemas.microsoft.com/office/powerpoint/2010/main" val="210874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5</a:t>
            </a:fld>
            <a:endParaRPr lang="en-US"/>
          </a:p>
        </p:txBody>
      </p:sp>
    </p:spTree>
    <p:extLst>
      <p:ext uri="{BB962C8B-B14F-4D97-AF65-F5344CB8AC3E}">
        <p14:creationId xmlns:p14="http://schemas.microsoft.com/office/powerpoint/2010/main" val="826624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l" rtl="0" fontAlgn="base"/>
            <a:endParaRPr lang="en-US" b="0" i="0" dirty="0">
              <a:solidFill>
                <a:srgbClr val="000000"/>
              </a:solidFill>
              <a:effectLst/>
              <a:latin typeface="Segoe UI" panose="020B0502040204020203" pitchFamily="34" charset="0"/>
            </a:endParaRPr>
          </a:p>
          <a:p>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2334FE85-002C-4520-B1E4-8C169679D225}" type="slidenum">
              <a:rPr lang="en-US" smtClean="0"/>
              <a:t>6</a:t>
            </a:fld>
            <a:endParaRPr lang="en-US"/>
          </a:p>
        </p:txBody>
      </p:sp>
    </p:spTree>
    <p:extLst>
      <p:ext uri="{BB962C8B-B14F-4D97-AF65-F5344CB8AC3E}">
        <p14:creationId xmlns:p14="http://schemas.microsoft.com/office/powerpoint/2010/main" val="1421361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cs typeface="Arial" panose="020B0604020202020204" pitchFamily="34" charset="0"/>
              </a:rPr>
              <a:t>We used nationally representative data from the 2020 NSCH funded and collected by the Health Resources and Services Administration’s Maternal and Child Health Bureau (HRSA MCHB) between July 27, 2020, and January 22, 2021. Using an address-based sample from administrative records, NSCH invited adults of US households that have children age under 18. The invitation was sent by mail, and the adult participants completed a paper or online questionnaire about their children’s health. If a household had more than one child, only one was randomly selected as the subject of the survey. As a result, 42777 surveys were collected nation-wide (42.4%), with 644 to 3039 completed per state. Each participant was randomly rewarded $2, $5, or no incentives for their participation, as NSCH ran an experimental incentive program to increase its response rate.</a:t>
            </a:r>
            <a:r>
              <a:rPr lang="en-US" sz="1800" dirty="0">
                <a:effectLst/>
                <a:latin typeface="Calibri" panose="020F0502020204030204" pitchFamily="34" charset="0"/>
                <a:ea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ea typeface="Times New Roman" panose="02020603050405020304" pitchFamily="18" charset="0"/>
                <a:cs typeface="Arial" panose="020B0604020202020204" pitchFamily="34" charset="0"/>
              </a:rPr>
              <a:t>To test the hypotheses and answer the research questions, 10845 participants who visited a doctor and made any medical decisions were included in this study.</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a:p>
            <a:r>
              <a:rPr lang="en-US" dirty="0"/>
              <a:t>The sample includes parents of children (ages 0-17) who completed the HRSA MCHB sample and visited a doctor and made any medical decisions (n= 10,845)</a:t>
            </a:r>
          </a:p>
        </p:txBody>
      </p:sp>
      <p:sp>
        <p:nvSpPr>
          <p:cNvPr id="4" name="Slide Number Placeholder 3"/>
          <p:cNvSpPr>
            <a:spLocks noGrp="1"/>
          </p:cNvSpPr>
          <p:nvPr>
            <p:ph type="sldNum" sz="quarter" idx="5"/>
          </p:nvPr>
        </p:nvSpPr>
        <p:spPr/>
        <p:txBody>
          <a:bodyPr/>
          <a:lstStyle/>
          <a:p>
            <a:fld id="{2334FE85-002C-4520-B1E4-8C169679D225}" type="slidenum">
              <a:rPr lang="en-US" smtClean="0"/>
              <a:t>8</a:t>
            </a:fld>
            <a:endParaRPr lang="en-US"/>
          </a:p>
        </p:txBody>
      </p:sp>
    </p:spTree>
    <p:extLst>
      <p:ext uri="{BB962C8B-B14F-4D97-AF65-F5344CB8AC3E}">
        <p14:creationId xmlns:p14="http://schemas.microsoft.com/office/powerpoint/2010/main" val="4245750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34FE85-002C-4520-B1E4-8C169679D225}" type="slidenum">
              <a:rPr lang="en-US" smtClean="0"/>
              <a:t>9</a:t>
            </a:fld>
            <a:endParaRPr lang="en-US"/>
          </a:p>
        </p:txBody>
      </p:sp>
    </p:spTree>
    <p:extLst>
      <p:ext uri="{BB962C8B-B14F-4D97-AF65-F5344CB8AC3E}">
        <p14:creationId xmlns:p14="http://schemas.microsoft.com/office/powerpoint/2010/main" val="1981152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Participants</a:t>
            </a:r>
          </a:p>
        </p:txBody>
      </p:sp>
      <p:sp>
        <p:nvSpPr>
          <p:cNvPr id="4" name="Slide Number Placeholder 3"/>
          <p:cNvSpPr>
            <a:spLocks noGrp="1"/>
          </p:cNvSpPr>
          <p:nvPr>
            <p:ph type="sldNum" sz="quarter" idx="5"/>
          </p:nvPr>
        </p:nvSpPr>
        <p:spPr/>
        <p:txBody>
          <a:bodyPr/>
          <a:lstStyle/>
          <a:p>
            <a:fld id="{2334FE85-002C-4520-B1E4-8C169679D225}" type="slidenum">
              <a:rPr lang="en-US" smtClean="0"/>
              <a:t>10</a:t>
            </a:fld>
            <a:endParaRPr lang="en-US"/>
          </a:p>
        </p:txBody>
      </p:sp>
    </p:spTree>
    <p:extLst>
      <p:ext uri="{BB962C8B-B14F-4D97-AF65-F5344CB8AC3E}">
        <p14:creationId xmlns:p14="http://schemas.microsoft.com/office/powerpoint/2010/main" val="2209498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0957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9185" y="1600202"/>
            <a:ext cx="6565570" cy="43844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4863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wo Cont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7166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702156"/>
            <a:ext cx="8272212" cy="1013800"/>
          </a:xfrm>
        </p:spPr>
        <p:txBody>
          <a:bodyPr/>
          <a:lstStyle/>
          <a:p>
            <a:r>
              <a:rPr lang="en-US"/>
              <a:t>Click to edit Master title style</a:t>
            </a:r>
          </a:p>
        </p:txBody>
      </p:sp>
      <p:sp>
        <p:nvSpPr>
          <p:cNvPr id="3" name="Content Placeholder 2"/>
          <p:cNvSpPr>
            <a:spLocks noGrp="1"/>
          </p:cNvSpPr>
          <p:nvPr>
            <p:ph idx="1"/>
          </p:nvPr>
        </p:nvSpPr>
        <p:spPr>
          <a:xfrm>
            <a:off x="435895" y="2180497"/>
            <a:ext cx="8272211"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4/9/2024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18725" y="5956138"/>
            <a:ext cx="789381" cy="365125"/>
          </a:xfrm>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880325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1_Title slide">
    <p:spTree>
      <p:nvGrpSpPr>
        <p:cNvPr id="1" name="Shape 9"/>
        <p:cNvGrpSpPr/>
        <p:nvPr/>
      </p:nvGrpSpPr>
      <p:grpSpPr>
        <a:xfrm>
          <a:off x="0" y="0"/>
          <a:ext cx="0" cy="0"/>
          <a:chOff x="0" y="0"/>
          <a:chExt cx="0" cy="0"/>
        </a:xfrm>
      </p:grpSpPr>
      <p:sp>
        <p:nvSpPr>
          <p:cNvPr id="10" name="Google Shape;10;g964a21acc7_0_94"/>
          <p:cNvSpPr txBox="1">
            <a:spLocks noGrp="1"/>
          </p:cNvSpPr>
          <p:nvPr>
            <p:ph type="ctrTitle"/>
          </p:nvPr>
        </p:nvSpPr>
        <p:spPr>
          <a:xfrm>
            <a:off x="311708" y="992767"/>
            <a:ext cx="8520600" cy="27368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g964a21acc7_0_94"/>
          <p:cNvSpPr txBox="1">
            <a:spLocks noGrp="1"/>
          </p:cNvSpPr>
          <p:nvPr>
            <p:ph type="subTitle" idx="1"/>
          </p:nvPr>
        </p:nvSpPr>
        <p:spPr>
          <a:xfrm>
            <a:off x="311700" y="3778833"/>
            <a:ext cx="8520600" cy="105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g964a21acc7_0_94"/>
          <p:cNvSpPr txBox="1">
            <a:spLocks noGrp="1"/>
          </p:cNvSpPr>
          <p:nvPr>
            <p:ph type="sldNum" idx="12"/>
          </p:nvPr>
        </p:nvSpPr>
        <p:spPr>
          <a:xfrm>
            <a:off x="8472458" y="6217623"/>
            <a:ext cx="5487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fld id="{00000000-1234-1234-1234-123412341234}" type="slidenum">
              <a:rPr lang="en-US" smtClean="0"/>
              <a:pPr algn="r"/>
              <a:t>‹#›</a:t>
            </a:fld>
            <a:endParaRPr lang="en-US"/>
          </a:p>
        </p:txBody>
      </p:sp>
    </p:spTree>
    <p:extLst>
      <p:ext uri="{BB962C8B-B14F-4D97-AF65-F5344CB8AC3E}">
        <p14:creationId xmlns:p14="http://schemas.microsoft.com/office/powerpoint/2010/main" val="440165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19846"/>
            <a:ext cx="8229600" cy="1143004"/>
          </a:xfrm>
        </p:spPr>
        <p:txBody>
          <a:bodyPr/>
          <a:lstStyle>
            <a:lvl1pPr>
              <a:defRPr b="1" i="0"/>
            </a:lvl1pPr>
          </a:lstStyle>
          <a:p>
            <a:r>
              <a:rPr lang="en-US"/>
              <a:t>Click to edit Master title style</a:t>
            </a:r>
          </a:p>
        </p:txBody>
      </p:sp>
    </p:spTree>
    <p:extLst>
      <p:ext uri="{BB962C8B-B14F-4D97-AF65-F5344CB8AC3E}">
        <p14:creationId xmlns:p14="http://schemas.microsoft.com/office/powerpoint/2010/main" val="2452877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ntent with Caption">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Picture Placeholder 2"/>
          <p:cNvSpPr>
            <a:spLocks noGrp="1"/>
          </p:cNvSpPr>
          <p:nvPr>
            <p:ph type="pic" idx="1"/>
          </p:nvPr>
        </p:nvSpPr>
        <p:spPr>
          <a:xfrm>
            <a:off x="1785578" y="1755897"/>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85355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279186" y="1729974"/>
            <a:ext cx="6565569" cy="4132375"/>
          </a:xfrm>
        </p:spPr>
        <p:txBody>
          <a:bodyPr>
            <a:normAutofit/>
          </a:bodyPr>
          <a:lstStyle>
            <a:lvl1pPr marL="0" indent="0">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96838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9185" y="1600202"/>
            <a:ext cx="6565570" cy="43844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66960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4677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5381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ntent with Caption">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Picture Placeholder 2"/>
          <p:cNvSpPr>
            <a:spLocks noGrp="1"/>
          </p:cNvSpPr>
          <p:nvPr>
            <p:ph type="pic" idx="1"/>
          </p:nvPr>
        </p:nvSpPr>
        <p:spPr>
          <a:xfrm>
            <a:off x="1785578" y="1755897"/>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Tree>
    <p:extLst>
      <p:ext uri="{BB962C8B-B14F-4D97-AF65-F5344CB8AC3E}">
        <p14:creationId xmlns:p14="http://schemas.microsoft.com/office/powerpoint/2010/main" val="310358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ontent with Caption">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279186" y="1729974"/>
            <a:ext cx="6565569" cy="4132375"/>
          </a:xfrm>
        </p:spPr>
        <p:txBody>
          <a:bodyPr>
            <a:normAutofit/>
          </a:bodyPr>
          <a:lstStyle>
            <a:lvl1pPr marL="0" indent="0">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55311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84154639"/>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8" r:id="rId3"/>
    <p:sldLayoutId id="2147483656" r:id="rId4"/>
    <p:sldLayoutId id="2147483650" r:id="rId5"/>
    <p:sldLayoutId id="2147483652" r:id="rId6"/>
    <p:sldLayoutId id="2147483655" r:id="rId7"/>
    <p:sldLayoutId id="2147483662" r:id="rId8"/>
    <p:sldLayoutId id="2147483663" r:id="rId9"/>
    <p:sldLayoutId id="2147483664" r:id="rId10"/>
    <p:sldLayoutId id="2147483665" r:id="rId11"/>
    <p:sldLayoutId id="2147483666" r:id="rId12"/>
    <p:sldLayoutId id="2147483667"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7.svg"/></Relationships>
</file>

<file path=ppt/slides/_rels/slide2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7.sv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mailto:Tiffany.Kindratt@uta.edu"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 Id="rId4" Type="http://schemas.openxmlformats.org/officeDocument/2006/relationships/hyperlink" Target="https://hsrlab.uta.edu/"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254722" y="2396590"/>
            <a:ext cx="8435773" cy="1951496"/>
          </a:xfrm>
          <a:prstGeom prst="rect">
            <a:avLst/>
          </a:prstGeom>
          <a:noFill/>
        </p:spPr>
        <p:txBody>
          <a:bodyPr wrap="square" lIns="91440" tIns="45720" rIns="91440" bIns="45720" rtlCol="0" anchor="t">
            <a:spAutoFit/>
          </a:bodyPr>
          <a:lstStyle/>
          <a:p>
            <a:pPr marL="0" marR="0" algn="ctr">
              <a:lnSpc>
                <a:spcPct val="150000"/>
              </a:lnSpc>
              <a:spcBef>
                <a:spcPts val="0"/>
              </a:spcBef>
              <a:spcAft>
                <a:spcPts val="0"/>
              </a:spcAft>
            </a:pPr>
            <a:r>
              <a:rPr lang="en-US" sz="2800" dirty="0">
                <a:effectLst/>
                <a:latin typeface="+mj-lt"/>
                <a:ea typeface="Times New Roman" panose="02020603050405020304" pitchFamily="18" charset="0"/>
                <a:cs typeface="Arial" panose="020B0604020202020204" pitchFamily="34" charset="0"/>
              </a:rPr>
              <a:t>Patient/family-centered communication in health encounters in families with children with disabilities and/or chronic conditions</a:t>
            </a:r>
          </a:p>
        </p:txBody>
      </p:sp>
      <p:cxnSp>
        <p:nvCxnSpPr>
          <p:cNvPr id="8" name="Straight Connector 7"/>
          <p:cNvCxnSpPr/>
          <p:nvPr/>
        </p:nvCxnSpPr>
        <p:spPr>
          <a:xfrm>
            <a:off x="254722" y="4518765"/>
            <a:ext cx="4886964"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6" name="Picture 15" descr="Logo&#10;&#10;Description automatically generated">
            <a:extLst>
              <a:ext uri="{FF2B5EF4-FFF2-40B4-BE49-F238E27FC236}">
                <a16:creationId xmlns:a16="http://schemas.microsoft.com/office/drawing/2014/main" id="{0B5D8F8B-8B39-44FA-8CC1-3B0C154C66CD}"/>
              </a:ext>
            </a:extLst>
          </p:cNvPr>
          <p:cNvPicPr>
            <a:picLocks noChangeAspect="1"/>
          </p:cNvPicPr>
          <p:nvPr/>
        </p:nvPicPr>
        <p:blipFill>
          <a:blip r:embed="rId4"/>
          <a:stretch>
            <a:fillRect/>
          </a:stretch>
        </p:blipFill>
        <p:spPr>
          <a:xfrm>
            <a:off x="7607261" y="0"/>
            <a:ext cx="1536739" cy="1536739"/>
          </a:xfrm>
          <a:prstGeom prst="rect">
            <a:avLst/>
          </a:prstGeom>
        </p:spPr>
      </p:pic>
      <p:sp>
        <p:nvSpPr>
          <p:cNvPr id="24" name="Title 1">
            <a:extLst>
              <a:ext uri="{FF2B5EF4-FFF2-40B4-BE49-F238E27FC236}">
                <a16:creationId xmlns:a16="http://schemas.microsoft.com/office/drawing/2014/main" id="{4EA00AFB-C103-B96A-AD5A-186CCF32269D}"/>
              </a:ext>
            </a:extLst>
          </p:cNvPr>
          <p:cNvSpPr txBox="1">
            <a:spLocks/>
          </p:cNvSpPr>
          <p:nvPr/>
        </p:nvSpPr>
        <p:spPr>
          <a:xfrm>
            <a:off x="383440" y="4793070"/>
            <a:ext cx="5040330" cy="41486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500" b="1" dirty="0"/>
              <a:t>Grace Ellen Brannon, PhD</a:t>
            </a:r>
          </a:p>
        </p:txBody>
      </p:sp>
      <p:sp>
        <p:nvSpPr>
          <p:cNvPr id="3" name="Title 1">
            <a:extLst>
              <a:ext uri="{FF2B5EF4-FFF2-40B4-BE49-F238E27FC236}">
                <a16:creationId xmlns:a16="http://schemas.microsoft.com/office/drawing/2014/main" id="{530EB913-81CD-FF46-F101-CDA1E9D1AFA3}"/>
              </a:ext>
            </a:extLst>
          </p:cNvPr>
          <p:cNvSpPr txBox="1">
            <a:spLocks/>
          </p:cNvSpPr>
          <p:nvPr/>
        </p:nvSpPr>
        <p:spPr>
          <a:xfrm>
            <a:off x="383440" y="5274807"/>
            <a:ext cx="5040330" cy="41486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500" dirty="0"/>
              <a:t>Department of Communication</a:t>
            </a:r>
          </a:p>
        </p:txBody>
      </p:sp>
      <p:sp>
        <p:nvSpPr>
          <p:cNvPr id="4" name="Title 1">
            <a:extLst>
              <a:ext uri="{FF2B5EF4-FFF2-40B4-BE49-F238E27FC236}">
                <a16:creationId xmlns:a16="http://schemas.microsoft.com/office/drawing/2014/main" id="{BEE35234-BB58-1955-E35D-E8E16C7D5A36}"/>
              </a:ext>
            </a:extLst>
          </p:cNvPr>
          <p:cNvSpPr txBox="1">
            <a:spLocks/>
          </p:cNvSpPr>
          <p:nvPr/>
        </p:nvSpPr>
        <p:spPr>
          <a:xfrm>
            <a:off x="383440" y="5652921"/>
            <a:ext cx="5040330" cy="41486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500" dirty="0"/>
              <a:t>University of Texas at Arlington</a:t>
            </a:r>
          </a:p>
        </p:txBody>
      </p:sp>
      <p:pic>
        <p:nvPicPr>
          <p:cNvPr id="6" name="Picture 5" descr="A blue text on a black background&#10;&#10;Description automatically generated">
            <a:extLst>
              <a:ext uri="{FF2B5EF4-FFF2-40B4-BE49-F238E27FC236}">
                <a16:creationId xmlns:a16="http://schemas.microsoft.com/office/drawing/2014/main" id="{E5B2A6EF-480E-E784-D196-858996F75953}"/>
              </a:ext>
            </a:extLst>
          </p:cNvPr>
          <p:cNvPicPr>
            <a:picLocks noChangeAspect="1"/>
          </p:cNvPicPr>
          <p:nvPr/>
        </p:nvPicPr>
        <p:blipFill>
          <a:blip r:embed="rId5"/>
          <a:stretch>
            <a:fillRect/>
          </a:stretch>
        </p:blipFill>
        <p:spPr>
          <a:xfrm>
            <a:off x="6254880" y="6196634"/>
            <a:ext cx="2704762" cy="552381"/>
          </a:xfrm>
          <a:prstGeom prst="rect">
            <a:avLst/>
          </a:prstGeom>
        </p:spPr>
      </p:pic>
    </p:spTree>
    <p:extLst>
      <p:ext uri="{BB962C8B-B14F-4D97-AF65-F5344CB8AC3E}">
        <p14:creationId xmlns:p14="http://schemas.microsoft.com/office/powerpoint/2010/main" val="4154469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277A7DF-C889-4F6E-B8E2-A71561344394}"/>
              </a:ext>
            </a:extLst>
          </p:cNvPr>
          <p:cNvPicPr>
            <a:picLocks noChangeAspect="1"/>
          </p:cNvPicPr>
          <p:nvPr/>
        </p:nvPicPr>
        <p:blipFill rotWithShape="1">
          <a:blip r:embed="rId3"/>
          <a:srcRect b="85253"/>
          <a:stretch/>
        </p:blipFill>
        <p:spPr>
          <a:xfrm>
            <a:off x="1265218" y="243325"/>
            <a:ext cx="5519515" cy="962235"/>
          </a:xfrm>
          <a:prstGeom prst="rect">
            <a:avLst/>
          </a:prstGeom>
        </p:spPr>
      </p:pic>
      <p:pic>
        <p:nvPicPr>
          <p:cNvPr id="6" name="Picture 5">
            <a:extLst>
              <a:ext uri="{FF2B5EF4-FFF2-40B4-BE49-F238E27FC236}">
                <a16:creationId xmlns:a16="http://schemas.microsoft.com/office/drawing/2014/main" id="{B75EA5BC-6EA9-1DFA-03E0-590A475FF819}"/>
              </a:ext>
            </a:extLst>
          </p:cNvPr>
          <p:cNvPicPr>
            <a:picLocks noChangeAspect="1"/>
          </p:cNvPicPr>
          <p:nvPr/>
        </p:nvPicPr>
        <p:blipFill rotWithShape="1">
          <a:blip r:embed="rId3"/>
          <a:srcRect t="29937"/>
          <a:stretch/>
        </p:blipFill>
        <p:spPr>
          <a:xfrm>
            <a:off x="1230687" y="1246022"/>
            <a:ext cx="5588575" cy="4628853"/>
          </a:xfrm>
          <a:prstGeom prst="rect">
            <a:avLst/>
          </a:prstGeom>
        </p:spPr>
      </p:pic>
    </p:spTree>
    <p:extLst>
      <p:ext uri="{BB962C8B-B14F-4D97-AF65-F5344CB8AC3E}">
        <p14:creationId xmlns:p14="http://schemas.microsoft.com/office/powerpoint/2010/main" val="2161620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424241" y="1807535"/>
            <a:ext cx="8091109" cy="3078790"/>
          </a:xfrm>
        </p:spPr>
        <p:txBody>
          <a:bodyPr>
            <a:normAutofit fontScale="77500" lnSpcReduction="20000"/>
          </a:bodyPr>
          <a:lstStyle/>
          <a:p>
            <a:pPr marL="342900" indent="-342900">
              <a:buFont typeface="Arial" panose="020B0604020202020204" pitchFamily="34" charset="0"/>
              <a:buChar char="•"/>
            </a:pPr>
            <a:r>
              <a:rPr lang="en-US" altLang="en-US" sz="3200" b="1" dirty="0">
                <a:latin typeface="Arial" panose="020B0604020202020204" pitchFamily="34" charset="0"/>
                <a:cs typeface="Arial" panose="020B0604020202020204" pitchFamily="34" charset="0"/>
              </a:rPr>
              <a:t>Population: </a:t>
            </a:r>
            <a:r>
              <a:rPr lang="en-US" altLang="en-US" sz="3200" dirty="0">
                <a:latin typeface="Arial" panose="020B0604020202020204" pitchFamily="34" charset="0"/>
                <a:cs typeface="Arial" panose="020B0604020202020204" pitchFamily="34" charset="0"/>
              </a:rPr>
              <a:t>Parents of children ages 0-17 who had physical health conditions or mental health needs</a:t>
            </a:r>
          </a:p>
          <a:p>
            <a:pPr marL="342900" indent="-342900">
              <a:buFont typeface="Arial" panose="020B0604020202020204" pitchFamily="34" charset="0"/>
              <a:buChar char="•"/>
            </a:pPr>
            <a:r>
              <a:rPr lang="en-US" altLang="en-US" sz="3200" b="1" dirty="0">
                <a:latin typeface="Arial" panose="020B0604020202020204" pitchFamily="34" charset="0"/>
                <a:cs typeface="Arial" panose="020B0604020202020204" pitchFamily="34" charset="0"/>
              </a:rPr>
              <a:t>IVs: </a:t>
            </a:r>
            <a:r>
              <a:rPr lang="en-US" altLang="en-US" sz="3200" dirty="0">
                <a:latin typeface="Arial" panose="020B0604020202020204" pitchFamily="34" charset="0"/>
                <a:cs typeface="Arial" panose="020B0604020202020204" pitchFamily="34" charset="0"/>
              </a:rPr>
              <a:t>FCC, SDM</a:t>
            </a:r>
          </a:p>
          <a:p>
            <a:pPr marL="342900" indent="-342900">
              <a:buFont typeface="Arial" panose="020B0604020202020204" pitchFamily="34" charset="0"/>
              <a:buChar char="•"/>
            </a:pPr>
            <a:r>
              <a:rPr lang="en-US" altLang="en-US" sz="3200" b="1" dirty="0">
                <a:latin typeface="Arial" panose="020B0604020202020204" pitchFamily="34" charset="0"/>
                <a:cs typeface="Arial" panose="020B0604020202020204" pitchFamily="34" charset="0"/>
              </a:rPr>
              <a:t>Mediators: </a:t>
            </a:r>
            <a:r>
              <a:rPr lang="en-US" altLang="en-US" sz="3200" dirty="0">
                <a:latin typeface="Arial" panose="020B0604020202020204" pitchFamily="34" charset="0"/>
                <a:cs typeface="Arial" panose="020B0604020202020204" pitchFamily="34" charset="0"/>
              </a:rPr>
              <a:t>Open communication, parent satisfaction</a:t>
            </a:r>
          </a:p>
          <a:p>
            <a:pPr marL="342900" indent="-342900">
              <a:buFont typeface="Arial" panose="020B0604020202020204" pitchFamily="34" charset="0"/>
              <a:buChar char="•"/>
            </a:pPr>
            <a:r>
              <a:rPr lang="en-US" altLang="en-US" sz="3200" b="1" dirty="0">
                <a:latin typeface="Arial" panose="020B0604020202020204" pitchFamily="34" charset="0"/>
                <a:cs typeface="Arial" panose="020B0604020202020204" pitchFamily="34" charset="0"/>
              </a:rPr>
              <a:t>DV: </a:t>
            </a:r>
            <a:r>
              <a:rPr lang="en-US" altLang="en-US" sz="3200" dirty="0">
                <a:latin typeface="Arial" panose="020B0604020202020204" pitchFamily="34" charset="0"/>
                <a:cs typeface="Arial" panose="020B0604020202020204" pitchFamily="34" charset="0"/>
              </a:rPr>
              <a:t>Forgone healthcare</a:t>
            </a:r>
          </a:p>
          <a:p>
            <a:pPr marL="342900" indent="-342900">
              <a:buFont typeface="Arial" panose="020B0604020202020204" pitchFamily="34" charset="0"/>
              <a:buChar char="•"/>
            </a:pPr>
            <a:r>
              <a:rPr lang="en-US" altLang="en-US" sz="3200" b="1" dirty="0">
                <a:latin typeface="Arial" panose="020B0604020202020204" pitchFamily="34" charset="0"/>
                <a:cs typeface="Arial" panose="020B0604020202020204" pitchFamily="34" charset="0"/>
              </a:rPr>
              <a:t>Confounders/Other Factors: </a:t>
            </a:r>
            <a:r>
              <a:rPr lang="en-US" altLang="en-US" sz="3200" dirty="0">
                <a:latin typeface="Arial" panose="020B0604020202020204" pitchFamily="34" charset="0"/>
                <a:cs typeface="Arial" panose="020B0604020202020204" pitchFamily="34" charset="0"/>
              </a:rPr>
              <a:t>Child age, sex, race, insurance coverage, health status, and family income </a:t>
            </a:r>
          </a:p>
        </p:txBody>
      </p:sp>
      <p:sp>
        <p:nvSpPr>
          <p:cNvPr id="5" name="TextBox 4"/>
          <p:cNvSpPr txBox="1"/>
          <p:nvPr/>
        </p:nvSpPr>
        <p:spPr>
          <a:xfrm>
            <a:off x="1279185" y="413555"/>
            <a:ext cx="6565569" cy="1200329"/>
          </a:xfrm>
          <a:prstGeom prst="rect">
            <a:avLst/>
          </a:prstGeom>
          <a:noFill/>
        </p:spPr>
        <p:txBody>
          <a:bodyPr wrap="square" rtlCol="0">
            <a:spAutoFit/>
          </a:bodyPr>
          <a:lstStyle/>
          <a:p>
            <a:pPr algn="ctr"/>
            <a:r>
              <a:rPr lang="en-US" sz="3600" b="1" dirty="0"/>
              <a:t>Methods</a:t>
            </a:r>
          </a:p>
          <a:p>
            <a:pPr algn="ctr"/>
            <a:r>
              <a:rPr lang="en-US" sz="3600" b="1" i="1" dirty="0"/>
              <a:t>Variables</a:t>
            </a:r>
          </a:p>
        </p:txBody>
      </p:sp>
    </p:spTree>
    <p:extLst>
      <p:ext uri="{BB962C8B-B14F-4D97-AF65-F5344CB8AC3E}">
        <p14:creationId xmlns:p14="http://schemas.microsoft.com/office/powerpoint/2010/main" val="978952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516414" y="1810776"/>
            <a:ext cx="8091109" cy="3617809"/>
          </a:xfrm>
        </p:spPr>
        <p:txBody>
          <a:bodyPr>
            <a:normAutofit/>
          </a:bodyPr>
          <a:lstStyle/>
          <a:p>
            <a:pPr marL="342900" indent="-342900">
              <a:buFont typeface="Arial" panose="020B0604020202020204" pitchFamily="34" charset="0"/>
              <a:buChar char="•"/>
            </a:pPr>
            <a:r>
              <a:rPr lang="en-US" altLang="en-US" sz="3200" b="1" dirty="0">
                <a:latin typeface="Arial" panose="020B0604020202020204" pitchFamily="34" charset="0"/>
                <a:cs typeface="Arial" panose="020B0604020202020204" pitchFamily="34" charset="0"/>
              </a:rPr>
              <a:t>Descriptive Statistics: </a:t>
            </a:r>
            <a:r>
              <a:rPr lang="en-US" altLang="en-US" sz="3200" dirty="0">
                <a:latin typeface="Arial" panose="020B0604020202020204" pitchFamily="34" charset="0"/>
                <a:cs typeface="Arial" panose="020B0604020202020204" pitchFamily="34" charset="0"/>
              </a:rPr>
              <a:t>Frequencies, percentages</a:t>
            </a:r>
            <a:endParaRPr lang="en-US" altLang="en-US" sz="3200" b="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altLang="en-US" sz="3200" b="1" dirty="0">
                <a:latin typeface="Arial" panose="020B0604020202020204" pitchFamily="34" charset="0"/>
                <a:cs typeface="Arial" panose="020B0604020202020204" pitchFamily="34" charset="0"/>
              </a:rPr>
              <a:t>Comparative Statistics: </a:t>
            </a:r>
            <a:r>
              <a:rPr lang="en-US" altLang="en-US" sz="3200" dirty="0">
                <a:latin typeface="Arial" panose="020B0604020202020204" pitchFamily="34" charset="0"/>
                <a:cs typeface="Arial" panose="020B0604020202020204" pitchFamily="34" charset="0"/>
              </a:rPr>
              <a:t>Regression analysis, mediation analysis</a:t>
            </a:r>
          </a:p>
        </p:txBody>
      </p:sp>
      <p:sp>
        <p:nvSpPr>
          <p:cNvPr id="5" name="TextBox 4"/>
          <p:cNvSpPr txBox="1"/>
          <p:nvPr/>
        </p:nvSpPr>
        <p:spPr>
          <a:xfrm>
            <a:off x="1279185" y="413555"/>
            <a:ext cx="6565569" cy="1200329"/>
          </a:xfrm>
          <a:prstGeom prst="rect">
            <a:avLst/>
          </a:prstGeom>
          <a:noFill/>
        </p:spPr>
        <p:txBody>
          <a:bodyPr wrap="square" rtlCol="0">
            <a:spAutoFit/>
          </a:bodyPr>
          <a:lstStyle/>
          <a:p>
            <a:pPr algn="ctr"/>
            <a:r>
              <a:rPr lang="en-US" sz="3600" b="1" dirty="0"/>
              <a:t>Methods</a:t>
            </a:r>
          </a:p>
          <a:p>
            <a:pPr algn="ctr"/>
            <a:r>
              <a:rPr lang="en-US" sz="3600" b="1" i="1" dirty="0"/>
              <a:t>Statistical Analysis</a:t>
            </a:r>
          </a:p>
        </p:txBody>
      </p:sp>
    </p:spTree>
    <p:extLst>
      <p:ext uri="{BB962C8B-B14F-4D97-AF65-F5344CB8AC3E}">
        <p14:creationId xmlns:p14="http://schemas.microsoft.com/office/powerpoint/2010/main" val="2153131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24785" y="5490971"/>
            <a:ext cx="5221554" cy="1159200"/>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3500" b="1" kern="1200" dirty="0">
                <a:solidFill>
                  <a:srgbClr val="FFFFFF"/>
                </a:solidFill>
                <a:latin typeface="+mj-lt"/>
                <a:ea typeface="+mj-ea"/>
                <a:cs typeface="+mj-cs"/>
              </a:rPr>
              <a:t>Results</a:t>
            </a:r>
          </a:p>
        </p:txBody>
      </p:sp>
      <p:pic>
        <p:nvPicPr>
          <p:cNvPr id="4" name="Picture 3" descr="A picture containing text, receipt&#10;&#10;Description automatically generated">
            <a:extLst>
              <a:ext uri="{FF2B5EF4-FFF2-40B4-BE49-F238E27FC236}">
                <a16:creationId xmlns:a16="http://schemas.microsoft.com/office/drawing/2014/main" id="{83889E96-73D8-D248-4E03-D1B44DE75A39}"/>
              </a:ext>
            </a:extLst>
          </p:cNvPr>
          <p:cNvPicPr>
            <a:picLocks noChangeAspect="1"/>
          </p:cNvPicPr>
          <p:nvPr/>
        </p:nvPicPr>
        <p:blipFill rotWithShape="1">
          <a:blip r:embed="rId3"/>
          <a:srcRect r="-343" b="-343"/>
          <a:stretch/>
        </p:blipFill>
        <p:spPr>
          <a:xfrm>
            <a:off x="2019645" y="95860"/>
            <a:ext cx="5454174" cy="5186484"/>
          </a:xfrm>
          <a:prstGeom prst="rect">
            <a:avLst/>
          </a:prstGeom>
        </p:spPr>
      </p:pic>
    </p:spTree>
    <p:extLst>
      <p:ext uri="{BB962C8B-B14F-4D97-AF65-F5344CB8AC3E}">
        <p14:creationId xmlns:p14="http://schemas.microsoft.com/office/powerpoint/2010/main" val="322293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24785" y="5490971"/>
            <a:ext cx="5221554" cy="1159200"/>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3500" b="1" kern="1200" dirty="0">
                <a:solidFill>
                  <a:srgbClr val="FFFFFF"/>
                </a:solidFill>
                <a:latin typeface="+mj-lt"/>
                <a:ea typeface="+mj-ea"/>
                <a:cs typeface="+mj-cs"/>
              </a:rPr>
              <a:t>Results</a:t>
            </a:r>
          </a:p>
        </p:txBody>
      </p:sp>
      <p:pic>
        <p:nvPicPr>
          <p:cNvPr id="3" name="Picture 2" descr="Table&#10;&#10;Description automatically generated">
            <a:extLst>
              <a:ext uri="{FF2B5EF4-FFF2-40B4-BE49-F238E27FC236}">
                <a16:creationId xmlns:a16="http://schemas.microsoft.com/office/drawing/2014/main" id="{AD1B52C2-31CB-AA92-C79F-675FA5B2328A}"/>
              </a:ext>
            </a:extLst>
          </p:cNvPr>
          <p:cNvPicPr>
            <a:picLocks noChangeAspect="1"/>
          </p:cNvPicPr>
          <p:nvPr/>
        </p:nvPicPr>
        <p:blipFill>
          <a:blip r:embed="rId3"/>
          <a:stretch>
            <a:fillRect/>
          </a:stretch>
        </p:blipFill>
        <p:spPr>
          <a:xfrm>
            <a:off x="818878" y="649870"/>
            <a:ext cx="7506244" cy="3201715"/>
          </a:xfrm>
          <a:prstGeom prst="rect">
            <a:avLst/>
          </a:prstGeom>
        </p:spPr>
      </p:pic>
    </p:spTree>
    <p:extLst>
      <p:ext uri="{BB962C8B-B14F-4D97-AF65-F5344CB8AC3E}">
        <p14:creationId xmlns:p14="http://schemas.microsoft.com/office/powerpoint/2010/main" val="2068725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24785" y="5490971"/>
            <a:ext cx="5221554" cy="1159200"/>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3500" b="1" kern="1200" dirty="0">
                <a:solidFill>
                  <a:srgbClr val="FFFFFF"/>
                </a:solidFill>
                <a:latin typeface="+mj-lt"/>
                <a:ea typeface="+mj-ea"/>
                <a:cs typeface="+mj-cs"/>
              </a:rPr>
              <a:t>Results</a:t>
            </a:r>
          </a:p>
        </p:txBody>
      </p:sp>
      <p:pic>
        <p:nvPicPr>
          <p:cNvPr id="2" name="Picture 1" descr="A picture containing text, receipt&#10;&#10;Description automatically generated">
            <a:extLst>
              <a:ext uri="{FF2B5EF4-FFF2-40B4-BE49-F238E27FC236}">
                <a16:creationId xmlns:a16="http://schemas.microsoft.com/office/drawing/2014/main" id="{7910E0D3-CA7A-1328-E3E5-550565433C00}"/>
              </a:ext>
            </a:extLst>
          </p:cNvPr>
          <p:cNvPicPr>
            <a:picLocks noChangeAspect="1"/>
          </p:cNvPicPr>
          <p:nvPr/>
        </p:nvPicPr>
        <p:blipFill>
          <a:blip r:embed="rId3"/>
          <a:stretch>
            <a:fillRect/>
          </a:stretch>
        </p:blipFill>
        <p:spPr>
          <a:xfrm>
            <a:off x="1533164" y="77915"/>
            <a:ext cx="5133966" cy="5142089"/>
          </a:xfrm>
          <a:prstGeom prst="rect">
            <a:avLst/>
          </a:prstGeom>
        </p:spPr>
      </p:pic>
    </p:spTree>
    <p:extLst>
      <p:ext uri="{BB962C8B-B14F-4D97-AF65-F5344CB8AC3E}">
        <p14:creationId xmlns:p14="http://schemas.microsoft.com/office/powerpoint/2010/main" val="2254658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41295" y="5279511"/>
            <a:ext cx="7261411" cy="739880"/>
          </a:xfrm>
          <a:prstGeom prst="rect">
            <a:avLst/>
          </a:prstGeom>
        </p:spPr>
        <p:txBody>
          <a:bodyPr vert="horz" lIns="91440" tIns="45720" rIns="91440" bIns="45720" rtlCol="0" anchor="b">
            <a:normAutofit/>
          </a:bodyPr>
          <a:lstStyle/>
          <a:p>
            <a:pPr algn="ctr" defTabSz="914400">
              <a:lnSpc>
                <a:spcPct val="90000"/>
              </a:lnSpc>
              <a:spcBef>
                <a:spcPct val="0"/>
              </a:spcBef>
              <a:spcAft>
                <a:spcPts val="600"/>
              </a:spcAft>
            </a:pPr>
            <a:r>
              <a:rPr lang="en-US" sz="3100" b="1" kern="1200">
                <a:solidFill>
                  <a:schemeClr val="tx1">
                    <a:lumMod val="85000"/>
                    <a:lumOff val="15000"/>
                  </a:schemeClr>
                </a:solidFill>
                <a:latin typeface="+mj-lt"/>
                <a:ea typeface="+mj-ea"/>
                <a:cs typeface="+mj-cs"/>
              </a:rPr>
              <a:t>Results</a:t>
            </a:r>
          </a:p>
        </p:txBody>
      </p:sp>
      <p:pic>
        <p:nvPicPr>
          <p:cNvPr id="6" name="Picture 5" descr="Table&#10;&#10;Description automatically generated">
            <a:extLst>
              <a:ext uri="{FF2B5EF4-FFF2-40B4-BE49-F238E27FC236}">
                <a16:creationId xmlns:a16="http://schemas.microsoft.com/office/drawing/2014/main" id="{B1C45838-B30F-6C47-7FAC-98E917B6BF51}"/>
              </a:ext>
            </a:extLst>
          </p:cNvPr>
          <p:cNvPicPr>
            <a:picLocks noChangeAspect="1"/>
          </p:cNvPicPr>
          <p:nvPr/>
        </p:nvPicPr>
        <p:blipFill>
          <a:blip r:embed="rId3"/>
          <a:stretch>
            <a:fillRect/>
          </a:stretch>
        </p:blipFill>
        <p:spPr>
          <a:xfrm>
            <a:off x="941295" y="998923"/>
            <a:ext cx="7516300" cy="3202282"/>
          </a:xfrm>
          <a:prstGeom prst="rect">
            <a:avLst/>
          </a:prstGeom>
        </p:spPr>
      </p:pic>
    </p:spTree>
    <p:extLst>
      <p:ext uri="{BB962C8B-B14F-4D97-AF65-F5344CB8AC3E}">
        <p14:creationId xmlns:p14="http://schemas.microsoft.com/office/powerpoint/2010/main" val="1987798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516414" y="1059886"/>
            <a:ext cx="8450165" cy="5177141"/>
          </a:xfrm>
        </p:spPr>
        <p:txBody>
          <a:bodyPr vert="horz" lIns="91440" tIns="45720" rIns="91440" bIns="45720" rtlCol="0" anchor="t">
            <a:noAutofit/>
          </a:bodyPr>
          <a:lstStyle/>
          <a:p>
            <a:pPr marL="342900" indent="-342900">
              <a:buSzPct val="150000"/>
              <a:buFont typeface="Arial" pitchFamily="34" charset="0"/>
              <a:buChar char="•"/>
              <a:defRPr/>
            </a:pPr>
            <a:r>
              <a:rPr lang="en-US" sz="2300" dirty="0">
                <a:latin typeface="Arial"/>
                <a:cs typeface="Arial"/>
              </a:rPr>
              <a:t>Less SDM and lower provider communication satisfaction were key factors associated with forgone care among parents of children with physical health conditions and mental health issues.</a:t>
            </a:r>
          </a:p>
          <a:p>
            <a:pPr marL="342900" indent="-342900">
              <a:buSzPct val="150000"/>
              <a:buFont typeface="Arial" pitchFamily="34" charset="0"/>
              <a:buChar char="•"/>
              <a:defRPr/>
            </a:pPr>
            <a:r>
              <a:rPr lang="en-US" sz="2300" dirty="0">
                <a:latin typeface="Arial"/>
                <a:cs typeface="Arial"/>
              </a:rPr>
              <a:t>Findings suggest that children with mental health conditions during COVID-19 pandemic’s early days have increased frequency of forgone health care, lower FCC, lower SDM, less open communication and decreased satisfaction compared to children with physical conditions. </a:t>
            </a:r>
          </a:p>
          <a:p>
            <a:pPr marL="342900" indent="-342900">
              <a:buSzPct val="150000"/>
              <a:buFont typeface="Arial" pitchFamily="34" charset="0"/>
              <a:buChar char="•"/>
              <a:defRPr/>
            </a:pPr>
            <a:r>
              <a:rPr lang="en-US" sz="2300" dirty="0">
                <a:latin typeface="Arial"/>
                <a:cs typeface="Arial"/>
              </a:rPr>
              <a:t>Children’s perspective in pediatric care should be prioritized </a:t>
            </a:r>
          </a:p>
          <a:p>
            <a:pPr marL="342900" indent="-342900">
              <a:buSzPct val="150000"/>
              <a:buFont typeface="Arial" pitchFamily="34" charset="0"/>
              <a:buChar char="•"/>
              <a:defRPr/>
            </a:pPr>
            <a:r>
              <a:rPr lang="en-US" sz="2300" dirty="0">
                <a:latin typeface="Arial"/>
                <a:cs typeface="Arial"/>
              </a:rPr>
              <a:t>Non-modifiable factors play a larger role in forgone care of children with mental health issues when compared to children with physical health conditions. </a:t>
            </a:r>
          </a:p>
          <a:p>
            <a:pPr marL="342900" indent="-342900">
              <a:buSzPct val="150000"/>
              <a:buFont typeface="Arial" pitchFamily="34" charset="0"/>
              <a:buChar char="•"/>
              <a:defRPr/>
            </a:pPr>
            <a:endParaRPr lang="en-US" sz="2300" dirty="0">
              <a:latin typeface="Arial"/>
              <a:cs typeface="Arial"/>
            </a:endParaRPr>
          </a:p>
          <a:p>
            <a:pPr>
              <a:buSzPct val="150000"/>
              <a:defRPr/>
            </a:pPr>
            <a:endParaRPr lang="en-US" dirty="0">
              <a:latin typeface="Arial"/>
              <a:cs typeface="Arial"/>
            </a:endParaRPr>
          </a:p>
        </p:txBody>
      </p:sp>
      <p:sp>
        <p:nvSpPr>
          <p:cNvPr id="5" name="TextBox 4"/>
          <p:cNvSpPr txBox="1"/>
          <p:nvPr/>
        </p:nvSpPr>
        <p:spPr>
          <a:xfrm>
            <a:off x="1279185" y="413555"/>
            <a:ext cx="6565569" cy="646331"/>
          </a:xfrm>
          <a:prstGeom prst="rect">
            <a:avLst/>
          </a:prstGeom>
          <a:noFill/>
        </p:spPr>
        <p:txBody>
          <a:bodyPr wrap="square" rtlCol="0">
            <a:spAutoFit/>
          </a:bodyPr>
          <a:lstStyle/>
          <a:p>
            <a:pPr algn="ctr"/>
            <a:r>
              <a:rPr lang="en-US" sz="3600" b="1" dirty="0"/>
              <a:t>Discussion</a:t>
            </a:r>
          </a:p>
        </p:txBody>
      </p:sp>
    </p:spTree>
    <p:extLst>
      <p:ext uri="{BB962C8B-B14F-4D97-AF65-F5344CB8AC3E}">
        <p14:creationId xmlns:p14="http://schemas.microsoft.com/office/powerpoint/2010/main" val="2729745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424241" y="1268516"/>
            <a:ext cx="8091109" cy="3617809"/>
          </a:xfrm>
        </p:spPr>
        <p:txBody>
          <a:bodyPr>
            <a:normAutofit/>
          </a:bodyPr>
          <a:lstStyle/>
          <a:p>
            <a:pPr marL="342900" lvl="0" indent="-342900">
              <a:buSzPct val="150000"/>
              <a:buFont typeface="Arial" pitchFamily="34" charset="0"/>
              <a:buChar char="•"/>
              <a:defRPr/>
            </a:pPr>
            <a:r>
              <a:rPr lang="en-US" sz="3200" dirty="0"/>
              <a:t>Strength: Nationally representative survey of parents of children with </a:t>
            </a:r>
            <a:r>
              <a:rPr lang="en-US" sz="3200"/>
              <a:t>health issues</a:t>
            </a:r>
            <a:endParaRPr lang="en-US" sz="3200" dirty="0"/>
          </a:p>
          <a:p>
            <a:pPr marL="342900" lvl="0" indent="-342900">
              <a:buSzPct val="150000"/>
              <a:buFont typeface="Arial" pitchFamily="34" charset="0"/>
              <a:buChar char="•"/>
              <a:defRPr/>
            </a:pPr>
            <a:r>
              <a:rPr lang="en-US" sz="3200" dirty="0"/>
              <a:t>Limitations: NSCH is not longitudinal, causality cannot be determined; single-item measurements</a:t>
            </a:r>
          </a:p>
          <a:p>
            <a:pPr marL="342900" lvl="0" indent="-342900">
              <a:buSzPct val="150000"/>
              <a:buFont typeface="Arial" pitchFamily="34" charset="0"/>
              <a:buChar char="•"/>
              <a:defRPr/>
            </a:pPr>
            <a:endParaRPr lang="en-US" sz="3200" dirty="0"/>
          </a:p>
        </p:txBody>
      </p:sp>
      <p:sp>
        <p:nvSpPr>
          <p:cNvPr id="5" name="TextBox 4"/>
          <p:cNvSpPr txBox="1"/>
          <p:nvPr/>
        </p:nvSpPr>
        <p:spPr>
          <a:xfrm>
            <a:off x="1279185" y="413555"/>
            <a:ext cx="6565569" cy="646331"/>
          </a:xfrm>
          <a:prstGeom prst="rect">
            <a:avLst/>
          </a:prstGeom>
          <a:noFill/>
        </p:spPr>
        <p:txBody>
          <a:bodyPr wrap="square" rtlCol="0">
            <a:spAutoFit/>
          </a:bodyPr>
          <a:lstStyle/>
          <a:p>
            <a:pPr algn="ctr"/>
            <a:r>
              <a:rPr lang="en-US" sz="3600" b="1" dirty="0"/>
              <a:t>Strengths and Limitations</a:t>
            </a:r>
          </a:p>
        </p:txBody>
      </p:sp>
    </p:spTree>
    <p:extLst>
      <p:ext uri="{BB962C8B-B14F-4D97-AF65-F5344CB8AC3E}">
        <p14:creationId xmlns:p14="http://schemas.microsoft.com/office/powerpoint/2010/main" val="2423705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424241" y="1268516"/>
            <a:ext cx="8091109" cy="4814933"/>
          </a:xfrm>
        </p:spPr>
        <p:txBody>
          <a:bodyPr>
            <a:normAutofit fontScale="77500" lnSpcReduction="20000"/>
          </a:bodyPr>
          <a:lstStyle/>
          <a:p>
            <a:pPr marL="342900" lvl="0" indent="-342900">
              <a:buSzPct val="150000"/>
              <a:buFont typeface="Arial" pitchFamily="34" charset="0"/>
              <a:buChar char="•"/>
              <a:defRPr/>
            </a:pPr>
            <a:r>
              <a:rPr lang="en-US" sz="3200" dirty="0"/>
              <a:t>Health institutions should encourage and facilitate the use of MyChart or similar communication strategies to communicate with one’s health care provider.</a:t>
            </a:r>
          </a:p>
          <a:p>
            <a:pPr marL="342900" lvl="0" indent="-342900">
              <a:buSzPct val="150000"/>
              <a:buFont typeface="Arial" pitchFamily="34" charset="0"/>
              <a:buChar char="•"/>
              <a:defRPr/>
            </a:pPr>
            <a:r>
              <a:rPr lang="en-US" sz="3200" dirty="0"/>
              <a:t>Development of a more comprehensive understanding of the relationship between FCC, SDM, and forgone care in pediatric healthcare settings. </a:t>
            </a:r>
          </a:p>
          <a:p>
            <a:pPr marL="342900" lvl="0" indent="-342900">
              <a:buSzPct val="150000"/>
              <a:buFont typeface="Arial" pitchFamily="34" charset="0"/>
              <a:buChar char="•"/>
              <a:defRPr/>
            </a:pPr>
            <a:r>
              <a:rPr lang="en-US" sz="3200" dirty="0"/>
              <a:t>Further studies should focus on the disparities in race and ethnicity impacting children’s access to quality and equitable health care, use  the revised Family Communication Patterns conversation orientation scale and investigate communicative domains separately.</a:t>
            </a:r>
            <a:endParaRPr lang="en-US" sz="3200" dirty="0">
              <a:solidFill>
                <a:srgbClr val="FF0000"/>
              </a:solidFill>
            </a:endParaRPr>
          </a:p>
        </p:txBody>
      </p:sp>
      <p:sp>
        <p:nvSpPr>
          <p:cNvPr id="5" name="TextBox 4"/>
          <p:cNvSpPr txBox="1"/>
          <p:nvPr/>
        </p:nvSpPr>
        <p:spPr>
          <a:xfrm>
            <a:off x="1279185" y="413555"/>
            <a:ext cx="6565569" cy="646331"/>
          </a:xfrm>
          <a:prstGeom prst="rect">
            <a:avLst/>
          </a:prstGeom>
          <a:noFill/>
        </p:spPr>
        <p:txBody>
          <a:bodyPr wrap="square" rtlCol="0">
            <a:spAutoFit/>
          </a:bodyPr>
          <a:lstStyle/>
          <a:p>
            <a:pPr algn="ctr"/>
            <a:r>
              <a:rPr lang="en-US" sz="3600" b="1" dirty="0"/>
              <a:t>Recommendations</a:t>
            </a:r>
          </a:p>
        </p:txBody>
      </p:sp>
    </p:spTree>
    <p:extLst>
      <p:ext uri="{BB962C8B-B14F-4D97-AF65-F5344CB8AC3E}">
        <p14:creationId xmlns:p14="http://schemas.microsoft.com/office/powerpoint/2010/main" val="941541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840699" y="687480"/>
            <a:ext cx="5605629" cy="994172"/>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3850" b="1" kern="1200" dirty="0">
                <a:solidFill>
                  <a:schemeClr val="tx1"/>
                </a:solidFill>
                <a:latin typeface="+mj-lt"/>
                <a:ea typeface="+mj-ea"/>
                <a:cs typeface="+mj-cs"/>
              </a:rPr>
              <a:t>Background</a:t>
            </a:r>
          </a:p>
        </p:txBody>
      </p:sp>
      <p:sp>
        <p:nvSpPr>
          <p:cNvPr id="3" name="Text Placeholder 2"/>
          <p:cNvSpPr>
            <a:spLocks noGrp="1"/>
          </p:cNvSpPr>
          <p:nvPr>
            <p:ph type="body" sz="half" idx="2"/>
          </p:nvPr>
        </p:nvSpPr>
        <p:spPr>
          <a:xfrm>
            <a:off x="339618" y="1681652"/>
            <a:ext cx="5789949" cy="4488868"/>
          </a:xfrm>
        </p:spPr>
        <p:txBody>
          <a:bodyPr vert="horz" lIns="91440" tIns="45720" rIns="91440" bIns="45720" rtlCol="0" anchor="ctr">
            <a:normAutofit/>
          </a:bodyPr>
          <a:lstStyle/>
          <a:p>
            <a:pPr marL="342900" indent="-228600" defTabSz="914400">
              <a:lnSpc>
                <a:spcPct val="90000"/>
              </a:lnSpc>
              <a:buSzPct val="150000"/>
              <a:buFont typeface="Arial" panose="020B0604020202020204" pitchFamily="34" charset="0"/>
              <a:buChar char="•"/>
              <a:defRPr/>
            </a:pPr>
            <a:r>
              <a:rPr lang="en-US" sz="2800" dirty="0"/>
              <a:t>Type 1 diabetes diagnosis (2011)</a:t>
            </a:r>
          </a:p>
          <a:p>
            <a:pPr marL="342900" indent="-228600" defTabSz="914400">
              <a:lnSpc>
                <a:spcPct val="90000"/>
              </a:lnSpc>
              <a:buSzPct val="150000"/>
              <a:buFont typeface="Arial" panose="020B0604020202020204" pitchFamily="34" charset="0"/>
              <a:buChar char="•"/>
              <a:defRPr/>
            </a:pPr>
            <a:r>
              <a:rPr lang="en-US" sz="2800" dirty="0"/>
              <a:t>Son’s FOXE3 genetic mutation diagnosis (2019)</a:t>
            </a:r>
          </a:p>
          <a:p>
            <a:pPr marL="342900" indent="-228600" defTabSz="914400">
              <a:lnSpc>
                <a:spcPct val="90000"/>
              </a:lnSpc>
              <a:buSzPct val="150000"/>
              <a:buFont typeface="Arial" panose="020B0604020202020204" pitchFamily="34" charset="0"/>
              <a:buChar char="•"/>
              <a:defRPr/>
            </a:pPr>
            <a:r>
              <a:rPr lang="en-US" sz="2800" dirty="0"/>
              <a:t>Son’s HIE event (2019)</a:t>
            </a:r>
          </a:p>
          <a:p>
            <a:pPr marL="800100" lvl="1" indent="-228600" defTabSz="914400">
              <a:lnSpc>
                <a:spcPct val="90000"/>
              </a:lnSpc>
              <a:buSzPct val="150000"/>
              <a:buFont typeface="Arial" panose="020B0604020202020204" pitchFamily="34" charset="0"/>
              <a:buChar char="•"/>
              <a:defRPr/>
            </a:pPr>
            <a:r>
              <a:rPr lang="en-US" sz="2600" dirty="0"/>
              <a:t>Subsequent therapies</a:t>
            </a:r>
          </a:p>
          <a:p>
            <a:pPr marL="342900" lvl="0" indent="-228600" defTabSz="914400">
              <a:lnSpc>
                <a:spcPct val="90000"/>
              </a:lnSpc>
              <a:buSzPct val="150000"/>
              <a:buFont typeface="Arial" panose="020B0604020202020204" pitchFamily="34" charset="0"/>
              <a:buChar char="•"/>
              <a:defRPr/>
            </a:pPr>
            <a:endParaRPr lang="en-US" sz="2100" dirty="0"/>
          </a:p>
        </p:txBody>
      </p:sp>
      <p:sp>
        <p:nvSpPr>
          <p:cNvPr id="12" name="Rectangle 11">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Oval 13">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2" name="Graphic 1" descr="Doctor">
            <a:extLst>
              <a:ext uri="{FF2B5EF4-FFF2-40B4-BE49-F238E27FC236}">
                <a16:creationId xmlns:a16="http://schemas.microsoft.com/office/drawing/2014/main" id="{4D37B19E-12AB-D6E0-F37B-A8C4E02C1C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1188260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up of a document&#10;&#10;Description automatically generated">
            <a:extLst>
              <a:ext uri="{FF2B5EF4-FFF2-40B4-BE49-F238E27FC236}">
                <a16:creationId xmlns:a16="http://schemas.microsoft.com/office/drawing/2014/main" id="{7A0D5085-5AFA-A405-7E4C-46A2538CC154}"/>
              </a:ext>
            </a:extLst>
          </p:cNvPr>
          <p:cNvPicPr>
            <a:picLocks noChangeAspect="1"/>
          </p:cNvPicPr>
          <p:nvPr/>
        </p:nvPicPr>
        <p:blipFill rotWithShape="1">
          <a:blip r:embed="rId3"/>
          <a:srcRect r="2333"/>
          <a:stretch/>
        </p:blipFill>
        <p:spPr>
          <a:xfrm>
            <a:off x="1484301" y="272506"/>
            <a:ext cx="6031315" cy="5732399"/>
          </a:xfrm>
          <a:prstGeom prst="rect">
            <a:avLst/>
          </a:prstGeom>
        </p:spPr>
      </p:pic>
    </p:spTree>
    <p:extLst>
      <p:ext uri="{BB962C8B-B14F-4D97-AF65-F5344CB8AC3E}">
        <p14:creationId xmlns:p14="http://schemas.microsoft.com/office/powerpoint/2010/main" val="11485141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820475-0538-4B6B-85D4-BA95B0ABD90C}"/>
              </a:ext>
            </a:extLst>
          </p:cNvPr>
          <p:cNvSpPr>
            <a:spLocks noGrp="1"/>
          </p:cNvSpPr>
          <p:nvPr>
            <p:ph type="title"/>
          </p:nvPr>
        </p:nvSpPr>
        <p:spPr/>
        <p:txBody>
          <a:bodyPr/>
          <a:lstStyle/>
          <a:p>
            <a:r>
              <a:rPr lang="en-US" dirty="0"/>
              <a:t>Background</a:t>
            </a:r>
          </a:p>
        </p:txBody>
      </p:sp>
      <p:sp>
        <p:nvSpPr>
          <p:cNvPr id="5" name="Content Placeholder 4">
            <a:extLst>
              <a:ext uri="{FF2B5EF4-FFF2-40B4-BE49-F238E27FC236}">
                <a16:creationId xmlns:a16="http://schemas.microsoft.com/office/drawing/2014/main" id="{4D77E17C-6498-4E9C-88E7-E4EF98F31920}"/>
              </a:ext>
            </a:extLst>
          </p:cNvPr>
          <p:cNvSpPr>
            <a:spLocks noGrp="1"/>
          </p:cNvSpPr>
          <p:nvPr>
            <p:ph idx="1"/>
          </p:nvPr>
        </p:nvSpPr>
        <p:spPr>
          <a:xfrm>
            <a:off x="457200" y="1923426"/>
            <a:ext cx="8229600" cy="3394472"/>
          </a:xfrm>
        </p:spPr>
        <p:txBody>
          <a:bodyPr>
            <a:normAutofit fontScale="92500" lnSpcReduction="10000"/>
          </a:bodyPr>
          <a:lstStyle/>
          <a:p>
            <a:r>
              <a:rPr lang="en-US" sz="1800" dirty="0">
                <a:solidFill>
                  <a:srgbClr val="000000"/>
                </a:solidFill>
                <a:ea typeface="Calibri" panose="020F0502020204030204" pitchFamily="34" charset="0"/>
                <a:cs typeface="Times New Roman" panose="02020603050405020304" pitchFamily="18" charset="0"/>
              </a:rPr>
              <a:t>Patient- and family-centered care (PFCC) is based on the idea that a child’s primary source of strength and support in managing care is from the family</a:t>
            </a:r>
          </a:p>
          <a:p>
            <a:endParaRPr lang="en-US" sz="1800" dirty="0">
              <a:solidFill>
                <a:srgbClr val="000000"/>
              </a:solidFill>
              <a:ea typeface="Calibri" panose="020F0502020204030204" pitchFamily="34" charset="0"/>
              <a:cs typeface="Times New Roman" panose="02020603050405020304" pitchFamily="18" charset="0"/>
            </a:endParaRPr>
          </a:p>
          <a:p>
            <a:r>
              <a:rPr lang="en-US" sz="1800" dirty="0">
                <a:solidFill>
                  <a:srgbClr val="000000"/>
                </a:solidFill>
                <a:ea typeface="Calibri" panose="020F0502020204030204" pitchFamily="34" charset="0"/>
                <a:cs typeface="Times New Roman" panose="02020603050405020304" pitchFamily="18" charset="0"/>
              </a:rPr>
              <a:t>Foundations of PFCC include parent-provider communication and collaboration between health care teams and families</a:t>
            </a:r>
          </a:p>
          <a:p>
            <a:endParaRPr lang="en-US" sz="1800" dirty="0">
              <a:solidFill>
                <a:srgbClr val="000000"/>
              </a:solidFill>
              <a:ea typeface="Calibri" panose="020F0502020204030204" pitchFamily="34" charset="0"/>
              <a:cs typeface="Times New Roman" panose="02020603050405020304" pitchFamily="18" charset="0"/>
            </a:endParaRPr>
          </a:p>
          <a:p>
            <a:r>
              <a:rPr lang="en-US" sz="1800" dirty="0">
                <a:solidFill>
                  <a:srgbClr val="000000"/>
                </a:solidFill>
                <a:ea typeface="Calibri" panose="020F0502020204030204" pitchFamily="34" charset="0"/>
                <a:cs typeface="Times New Roman" panose="02020603050405020304" pitchFamily="18" charset="0"/>
              </a:rPr>
              <a:t>Studies have evaluated parents’ perceptions of PFCC whose children have been diagnosed with special health care needs</a:t>
            </a:r>
          </a:p>
          <a:p>
            <a:endParaRPr lang="en-US" sz="1800" dirty="0">
              <a:solidFill>
                <a:srgbClr val="000000"/>
              </a:solidFill>
              <a:ea typeface="Calibri" panose="020F0502020204030204" pitchFamily="34" charset="0"/>
              <a:cs typeface="Times New Roman" panose="02020603050405020304" pitchFamily="18" charset="0"/>
            </a:endParaRPr>
          </a:p>
          <a:p>
            <a:r>
              <a:rPr lang="en-US" sz="1800" dirty="0">
                <a:solidFill>
                  <a:srgbClr val="000000"/>
                </a:solidFill>
                <a:ea typeface="Calibri" panose="020F0502020204030204" pitchFamily="34" charset="0"/>
                <a:cs typeface="Times New Roman" panose="02020603050405020304" pitchFamily="18" charset="0"/>
              </a:rPr>
              <a:t>Few studies have explored how PFCC between families whose children have developmental and chronic health conditions and those who do not, specifically among mothers</a:t>
            </a:r>
          </a:p>
        </p:txBody>
      </p:sp>
    </p:spTree>
    <p:extLst>
      <p:ext uri="{BB962C8B-B14F-4D97-AF65-F5344CB8AC3E}">
        <p14:creationId xmlns:p14="http://schemas.microsoft.com/office/powerpoint/2010/main" val="23154117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820475-0538-4B6B-85D4-BA95B0ABD90C}"/>
              </a:ext>
            </a:extLst>
          </p:cNvPr>
          <p:cNvSpPr>
            <a:spLocks noGrp="1"/>
          </p:cNvSpPr>
          <p:nvPr>
            <p:ph type="title"/>
          </p:nvPr>
        </p:nvSpPr>
        <p:spPr/>
        <p:txBody>
          <a:bodyPr/>
          <a:lstStyle/>
          <a:p>
            <a:r>
              <a:rPr lang="en-US" dirty="0"/>
              <a:t>Objectives</a:t>
            </a:r>
          </a:p>
        </p:txBody>
      </p:sp>
      <p:sp>
        <p:nvSpPr>
          <p:cNvPr id="5" name="Content Placeholder 4">
            <a:extLst>
              <a:ext uri="{FF2B5EF4-FFF2-40B4-BE49-F238E27FC236}">
                <a16:creationId xmlns:a16="http://schemas.microsoft.com/office/drawing/2014/main" id="{4D77E17C-6498-4E9C-88E7-E4EF98F31920}"/>
              </a:ext>
            </a:extLst>
          </p:cNvPr>
          <p:cNvSpPr>
            <a:spLocks noGrp="1"/>
          </p:cNvSpPr>
          <p:nvPr>
            <p:ph idx="1"/>
          </p:nvPr>
        </p:nvSpPr>
        <p:spPr/>
        <p:txBody>
          <a:bodyPr>
            <a:normAutofit/>
          </a:bodyPr>
          <a:lstStyle/>
          <a:p>
            <a:pPr>
              <a:lnSpc>
                <a:spcPct val="107000"/>
              </a:lnSpc>
              <a:spcBef>
                <a:spcPts val="0"/>
              </a:spcBef>
              <a:buFont typeface="+mj-lt"/>
              <a:buAutoNum type="arabicPeriod"/>
            </a:pPr>
            <a:r>
              <a:rPr lang="en-US" sz="1800" dirty="0">
                <a:ea typeface="Calibri" panose="020F0502020204030204" pitchFamily="34" charset="0"/>
                <a:cs typeface="Times New Roman" panose="02020603050405020304" pitchFamily="18" charset="0"/>
              </a:rPr>
              <a:t>To determine mothers’ perceptions of health care providers’ practice of patient- and family-centered care (PFCC) domains among those whose children have a developmental or chronic health condition</a:t>
            </a:r>
          </a:p>
          <a:p>
            <a:pPr>
              <a:lnSpc>
                <a:spcPct val="107000"/>
              </a:lnSpc>
              <a:spcBef>
                <a:spcPts val="0"/>
              </a:spcBef>
              <a:buFont typeface="+mj-lt"/>
              <a:buAutoNum type="arabicPeriod"/>
            </a:pPr>
            <a:endParaRPr lang="en-US" sz="1800" dirty="0">
              <a:ea typeface="Calibri" panose="020F0502020204030204" pitchFamily="34" charset="0"/>
              <a:cs typeface="Times New Roman" panose="02020603050405020304" pitchFamily="18" charset="0"/>
            </a:endParaRPr>
          </a:p>
          <a:p>
            <a:pPr>
              <a:lnSpc>
                <a:spcPct val="107000"/>
              </a:lnSpc>
              <a:spcBef>
                <a:spcPts val="0"/>
              </a:spcBef>
              <a:buFont typeface="+mj-lt"/>
              <a:buAutoNum type="arabicPeriod"/>
            </a:pPr>
            <a:r>
              <a:rPr lang="en-US" sz="1800" dirty="0">
                <a:ea typeface="Calibri" panose="020F0502020204030204" pitchFamily="34" charset="0"/>
                <a:cs typeface="Times New Roman" panose="02020603050405020304" pitchFamily="18" charset="0"/>
              </a:rPr>
              <a:t>To determine associations between the presence of developmental or chronic health conditions and mothers’ reports of PFCC domains</a:t>
            </a:r>
            <a:endParaRPr lang="en-US" dirty="0"/>
          </a:p>
        </p:txBody>
      </p:sp>
    </p:spTree>
    <p:extLst>
      <p:ext uri="{BB962C8B-B14F-4D97-AF65-F5344CB8AC3E}">
        <p14:creationId xmlns:p14="http://schemas.microsoft.com/office/powerpoint/2010/main" val="167601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820475-0538-4B6B-85D4-BA95B0ABD90C}"/>
              </a:ext>
            </a:extLst>
          </p:cNvPr>
          <p:cNvSpPr>
            <a:spLocks noGrp="1"/>
          </p:cNvSpPr>
          <p:nvPr>
            <p:ph type="title"/>
          </p:nvPr>
        </p:nvSpPr>
        <p:spPr/>
        <p:txBody>
          <a:bodyPr/>
          <a:lstStyle/>
          <a:p>
            <a:r>
              <a:rPr lang="en-US" dirty="0"/>
              <a:t>Methods</a:t>
            </a:r>
          </a:p>
        </p:txBody>
      </p:sp>
      <p:sp>
        <p:nvSpPr>
          <p:cNvPr id="5" name="Content Placeholder 4">
            <a:extLst>
              <a:ext uri="{FF2B5EF4-FFF2-40B4-BE49-F238E27FC236}">
                <a16:creationId xmlns:a16="http://schemas.microsoft.com/office/drawing/2014/main" id="{4D77E17C-6498-4E9C-88E7-E4EF98F31920}"/>
              </a:ext>
            </a:extLst>
          </p:cNvPr>
          <p:cNvSpPr>
            <a:spLocks noGrp="1"/>
          </p:cNvSpPr>
          <p:nvPr>
            <p:ph idx="1"/>
          </p:nvPr>
        </p:nvSpPr>
        <p:spPr>
          <a:xfrm>
            <a:off x="457200" y="1920479"/>
            <a:ext cx="8229600" cy="3531394"/>
          </a:xfrm>
        </p:spPr>
        <p:txBody>
          <a:bodyPr>
            <a:normAutofit/>
          </a:bodyPr>
          <a:lstStyle/>
          <a:p>
            <a:pPr marL="0" indent="0">
              <a:buNone/>
            </a:pPr>
            <a:r>
              <a:rPr lang="en-US" sz="2600" u="sng" dirty="0"/>
              <a:t>Data source</a:t>
            </a:r>
          </a:p>
          <a:p>
            <a:r>
              <a:rPr lang="en-US" sz="2600" dirty="0"/>
              <a:t>2013-2017 Medical Expenditure Panel Survey (MEPS) Household and Medical Condition data</a:t>
            </a:r>
          </a:p>
          <a:p>
            <a:pPr marL="0" indent="0">
              <a:buNone/>
            </a:pPr>
            <a:r>
              <a:rPr lang="en-US" sz="2600" u="sng" dirty="0"/>
              <a:t>Sample</a:t>
            </a:r>
          </a:p>
          <a:p>
            <a:r>
              <a:rPr lang="en-US" sz="2600" dirty="0"/>
              <a:t>Mothers who reported visiting a health care provider for their child within the past 12 months (n=31,474)</a:t>
            </a:r>
          </a:p>
          <a:p>
            <a:pPr lvl="1"/>
            <a:r>
              <a:rPr lang="en-US" sz="2200" dirty="0"/>
              <a:t>There were 36,675 total parents (mothers = ~86%)</a:t>
            </a:r>
          </a:p>
          <a:p>
            <a:endParaRPr lang="en-US" dirty="0"/>
          </a:p>
        </p:txBody>
      </p:sp>
    </p:spTree>
    <p:extLst>
      <p:ext uri="{BB962C8B-B14F-4D97-AF65-F5344CB8AC3E}">
        <p14:creationId xmlns:p14="http://schemas.microsoft.com/office/powerpoint/2010/main" val="11564843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820475-0538-4B6B-85D4-BA95B0ABD90C}"/>
              </a:ext>
            </a:extLst>
          </p:cNvPr>
          <p:cNvSpPr>
            <a:spLocks noGrp="1"/>
          </p:cNvSpPr>
          <p:nvPr>
            <p:ph type="title"/>
          </p:nvPr>
        </p:nvSpPr>
        <p:spPr/>
        <p:txBody>
          <a:bodyPr/>
          <a:lstStyle/>
          <a:p>
            <a:r>
              <a:rPr lang="en-US" dirty="0"/>
              <a:t>Methods</a:t>
            </a:r>
          </a:p>
        </p:txBody>
      </p:sp>
      <p:sp>
        <p:nvSpPr>
          <p:cNvPr id="5" name="Content Placeholder 4">
            <a:extLst>
              <a:ext uri="{FF2B5EF4-FFF2-40B4-BE49-F238E27FC236}">
                <a16:creationId xmlns:a16="http://schemas.microsoft.com/office/drawing/2014/main" id="{4D77E17C-6498-4E9C-88E7-E4EF98F31920}"/>
              </a:ext>
            </a:extLst>
          </p:cNvPr>
          <p:cNvSpPr>
            <a:spLocks noGrp="1"/>
          </p:cNvSpPr>
          <p:nvPr>
            <p:ph idx="1"/>
          </p:nvPr>
        </p:nvSpPr>
        <p:spPr>
          <a:xfrm>
            <a:off x="457200" y="1920479"/>
            <a:ext cx="8229600" cy="3531394"/>
          </a:xfrm>
        </p:spPr>
        <p:txBody>
          <a:bodyPr>
            <a:normAutofit/>
          </a:bodyPr>
          <a:lstStyle/>
          <a:p>
            <a:pPr marL="0" indent="0">
              <a:buNone/>
            </a:pPr>
            <a:r>
              <a:rPr lang="en-US" sz="2800" u="sng" dirty="0"/>
              <a:t>Independent variable</a:t>
            </a:r>
          </a:p>
          <a:p>
            <a:r>
              <a:rPr lang="en-US" sz="2400" dirty="0"/>
              <a:t>Combined measure of any developmental or chronic health conditions (yes or no) previously diagnosed in the child being assessed</a:t>
            </a:r>
          </a:p>
          <a:p>
            <a:endParaRPr lang="en-US" dirty="0"/>
          </a:p>
        </p:txBody>
      </p:sp>
    </p:spTree>
    <p:extLst>
      <p:ext uri="{BB962C8B-B14F-4D97-AF65-F5344CB8AC3E}">
        <p14:creationId xmlns:p14="http://schemas.microsoft.com/office/powerpoint/2010/main" val="4710818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820475-0538-4B6B-85D4-BA95B0ABD90C}"/>
              </a:ext>
            </a:extLst>
          </p:cNvPr>
          <p:cNvSpPr>
            <a:spLocks noGrp="1"/>
          </p:cNvSpPr>
          <p:nvPr>
            <p:ph type="title"/>
          </p:nvPr>
        </p:nvSpPr>
        <p:spPr/>
        <p:txBody>
          <a:bodyPr/>
          <a:lstStyle/>
          <a:p>
            <a:r>
              <a:rPr lang="en-US" dirty="0"/>
              <a:t>Methods</a:t>
            </a:r>
          </a:p>
        </p:txBody>
      </p:sp>
      <p:sp>
        <p:nvSpPr>
          <p:cNvPr id="5" name="Content Placeholder 4">
            <a:extLst>
              <a:ext uri="{FF2B5EF4-FFF2-40B4-BE49-F238E27FC236}">
                <a16:creationId xmlns:a16="http://schemas.microsoft.com/office/drawing/2014/main" id="{4D77E17C-6498-4E9C-88E7-E4EF98F31920}"/>
              </a:ext>
            </a:extLst>
          </p:cNvPr>
          <p:cNvSpPr>
            <a:spLocks noGrp="1"/>
          </p:cNvSpPr>
          <p:nvPr>
            <p:ph idx="1"/>
          </p:nvPr>
        </p:nvSpPr>
        <p:spPr>
          <a:xfrm>
            <a:off x="457200" y="1920479"/>
            <a:ext cx="8229600" cy="3531394"/>
          </a:xfrm>
        </p:spPr>
        <p:txBody>
          <a:bodyPr>
            <a:normAutofit fontScale="92500" lnSpcReduction="20000"/>
          </a:bodyPr>
          <a:lstStyle/>
          <a:p>
            <a:pPr marL="0" indent="0">
              <a:buNone/>
            </a:pPr>
            <a:r>
              <a:rPr lang="en-US" sz="2800" u="sng" dirty="0"/>
              <a:t>Dependent variables</a:t>
            </a:r>
          </a:p>
          <a:p>
            <a:r>
              <a:rPr lang="en-US" sz="2800" dirty="0"/>
              <a:t>Separate domains of PFCC quality related to how often (always or not always) providers: </a:t>
            </a:r>
          </a:p>
          <a:p>
            <a:pPr lvl="1"/>
            <a:r>
              <a:rPr lang="en-US" sz="2400" dirty="0"/>
              <a:t>Listened carefully to the parent</a:t>
            </a:r>
          </a:p>
          <a:p>
            <a:pPr lvl="1"/>
            <a:r>
              <a:rPr lang="en-US" sz="2400" dirty="0"/>
              <a:t>Explained things in a way the parent could understand</a:t>
            </a:r>
          </a:p>
          <a:p>
            <a:pPr lvl="1"/>
            <a:r>
              <a:rPr lang="en-US" sz="2400" dirty="0"/>
              <a:t>Showed respect for what the parent had to say</a:t>
            </a:r>
          </a:p>
          <a:p>
            <a:pPr lvl="1"/>
            <a:r>
              <a:rPr lang="en-US" sz="2400" dirty="0"/>
              <a:t>Spent enough time with parent</a:t>
            </a:r>
          </a:p>
          <a:p>
            <a:pPr lvl="1"/>
            <a:endParaRPr lang="en-US" sz="2400" dirty="0"/>
          </a:p>
          <a:p>
            <a:r>
              <a:rPr lang="en-US" sz="2600" dirty="0"/>
              <a:t>Likert scale responses (never, sometimes, usually, always) recoded to binary (always, “not always”) variable</a:t>
            </a:r>
          </a:p>
          <a:p>
            <a:endParaRPr lang="en-US" dirty="0"/>
          </a:p>
        </p:txBody>
      </p:sp>
    </p:spTree>
    <p:extLst>
      <p:ext uri="{BB962C8B-B14F-4D97-AF65-F5344CB8AC3E}">
        <p14:creationId xmlns:p14="http://schemas.microsoft.com/office/powerpoint/2010/main" val="22679941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820475-0538-4B6B-85D4-BA95B0ABD90C}"/>
              </a:ext>
            </a:extLst>
          </p:cNvPr>
          <p:cNvSpPr>
            <a:spLocks noGrp="1"/>
          </p:cNvSpPr>
          <p:nvPr>
            <p:ph type="title"/>
          </p:nvPr>
        </p:nvSpPr>
        <p:spPr/>
        <p:txBody>
          <a:bodyPr/>
          <a:lstStyle/>
          <a:p>
            <a:r>
              <a:rPr lang="en-US" dirty="0"/>
              <a:t>Methods</a:t>
            </a:r>
          </a:p>
        </p:txBody>
      </p:sp>
      <p:sp>
        <p:nvSpPr>
          <p:cNvPr id="5" name="Content Placeholder 4">
            <a:extLst>
              <a:ext uri="{FF2B5EF4-FFF2-40B4-BE49-F238E27FC236}">
                <a16:creationId xmlns:a16="http://schemas.microsoft.com/office/drawing/2014/main" id="{4D77E17C-6498-4E9C-88E7-E4EF98F31920}"/>
              </a:ext>
            </a:extLst>
          </p:cNvPr>
          <p:cNvSpPr>
            <a:spLocks noGrp="1"/>
          </p:cNvSpPr>
          <p:nvPr>
            <p:ph idx="1"/>
          </p:nvPr>
        </p:nvSpPr>
        <p:spPr>
          <a:xfrm>
            <a:off x="457200" y="1988466"/>
            <a:ext cx="8229600" cy="3463407"/>
          </a:xfrm>
        </p:spPr>
        <p:txBody>
          <a:bodyPr>
            <a:normAutofit/>
          </a:bodyPr>
          <a:lstStyle/>
          <a:p>
            <a:r>
              <a:rPr lang="en-US" sz="2400" dirty="0"/>
              <a:t>Chi squares used for bivariate analysis </a:t>
            </a:r>
          </a:p>
          <a:p>
            <a:r>
              <a:rPr lang="en-US" sz="2400" dirty="0"/>
              <a:t>Logistic regression used to evaluate odds of receiving PFCC using a dichotomous measures of each separate domain</a:t>
            </a:r>
          </a:p>
          <a:p>
            <a:r>
              <a:rPr lang="en-US" sz="2400" dirty="0"/>
              <a:t>STATA SVYSET procedures used for complex sample</a:t>
            </a:r>
          </a:p>
          <a:p>
            <a:endParaRPr lang="en-US" dirty="0"/>
          </a:p>
        </p:txBody>
      </p:sp>
    </p:spTree>
    <p:extLst>
      <p:ext uri="{BB962C8B-B14F-4D97-AF65-F5344CB8AC3E}">
        <p14:creationId xmlns:p14="http://schemas.microsoft.com/office/powerpoint/2010/main" val="15349386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5B32B483-AE08-44E7-9FF3-BCE0327354BD}"/>
              </a:ext>
            </a:extLst>
          </p:cNvPr>
          <p:cNvGraphicFramePr>
            <a:graphicFrameLocks/>
          </p:cNvGraphicFramePr>
          <p:nvPr>
            <p:extLst>
              <p:ext uri="{D42A27DB-BD31-4B8C-83A1-F6EECF244321}">
                <p14:modId xmlns:p14="http://schemas.microsoft.com/office/powerpoint/2010/main" val="83980536"/>
              </p:ext>
            </p:extLst>
          </p:nvPr>
        </p:nvGraphicFramePr>
        <p:xfrm>
          <a:off x="617621" y="1878465"/>
          <a:ext cx="7908758" cy="37698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727010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C9EB939F-F0A0-4FFF-BEA6-72ADE55037D4}"/>
              </a:ext>
            </a:extLst>
          </p:cNvPr>
          <p:cNvGraphicFramePr>
            <a:graphicFrameLocks/>
          </p:cNvGraphicFramePr>
          <p:nvPr>
            <p:extLst>
              <p:ext uri="{D42A27DB-BD31-4B8C-83A1-F6EECF244321}">
                <p14:modId xmlns:p14="http://schemas.microsoft.com/office/powerpoint/2010/main" val="1530754327"/>
              </p:ext>
            </p:extLst>
          </p:nvPr>
        </p:nvGraphicFramePr>
        <p:xfrm>
          <a:off x="707010" y="1862949"/>
          <a:ext cx="7729980" cy="43080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699557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820475-0538-4B6B-85D4-BA95B0ABD90C}"/>
              </a:ext>
            </a:extLst>
          </p:cNvPr>
          <p:cNvSpPr>
            <a:spLocks noGrp="1"/>
          </p:cNvSpPr>
          <p:nvPr>
            <p:ph type="title"/>
          </p:nvPr>
        </p:nvSpPr>
        <p:spPr/>
        <p:txBody>
          <a:bodyPr/>
          <a:lstStyle/>
          <a:p>
            <a:r>
              <a:rPr lang="en-US" dirty="0"/>
              <a:t>Conclusions</a:t>
            </a:r>
          </a:p>
        </p:txBody>
      </p:sp>
      <p:sp>
        <p:nvSpPr>
          <p:cNvPr id="5" name="Content Placeholder 4">
            <a:extLst>
              <a:ext uri="{FF2B5EF4-FFF2-40B4-BE49-F238E27FC236}">
                <a16:creationId xmlns:a16="http://schemas.microsoft.com/office/drawing/2014/main" id="{4D77E17C-6498-4E9C-88E7-E4EF98F31920}"/>
              </a:ext>
            </a:extLst>
          </p:cNvPr>
          <p:cNvSpPr>
            <a:spLocks noGrp="1"/>
          </p:cNvSpPr>
          <p:nvPr>
            <p:ph idx="1"/>
          </p:nvPr>
        </p:nvSpPr>
        <p:spPr/>
        <p:txBody>
          <a:bodyPr/>
          <a:lstStyle/>
          <a:p>
            <a:pPr>
              <a:lnSpc>
                <a:spcPct val="107000"/>
              </a:lnSpc>
              <a:spcBef>
                <a:spcPts val="0"/>
              </a:spcBef>
            </a:pPr>
            <a:r>
              <a:rPr lang="en-US" sz="2200" dirty="0">
                <a:solidFill>
                  <a:srgbClr val="000000"/>
                </a:solidFill>
                <a:ea typeface="Calibri" panose="020F0502020204030204" pitchFamily="34" charset="0"/>
                <a:cs typeface="Times New Roman" panose="02020603050405020304" pitchFamily="18" charset="0"/>
              </a:rPr>
              <a:t>Mothers whose children had developmental or chronic health conditions had lower odds of reporting their health care provider demonstrated PFCC</a:t>
            </a:r>
          </a:p>
          <a:p>
            <a:pPr>
              <a:lnSpc>
                <a:spcPct val="107000"/>
              </a:lnSpc>
              <a:spcBef>
                <a:spcPts val="0"/>
              </a:spcBef>
            </a:pPr>
            <a:endParaRPr lang="en-US" sz="2200" dirty="0">
              <a:ea typeface="Calibri" panose="020F0502020204030204" pitchFamily="34" charset="0"/>
              <a:cs typeface="Times New Roman" panose="02020603050405020304" pitchFamily="18" charset="0"/>
            </a:endParaRPr>
          </a:p>
          <a:p>
            <a:pPr>
              <a:lnSpc>
                <a:spcPct val="107000"/>
              </a:lnSpc>
              <a:spcBef>
                <a:spcPts val="0"/>
              </a:spcBef>
            </a:pPr>
            <a:r>
              <a:rPr lang="en-US" sz="2200" dirty="0">
                <a:ea typeface="Calibri" panose="020F0502020204030204" pitchFamily="34" charset="0"/>
                <a:cs typeface="Times New Roman" panose="02020603050405020304" pitchFamily="18" charset="0"/>
              </a:rPr>
              <a:t>Efforts to improve PFCC should focus on training providers to establish high quality practices to improve health outcomes for pediatric patients with developmental or chronic conditions</a:t>
            </a:r>
          </a:p>
          <a:p>
            <a:endParaRPr lang="en-US" dirty="0"/>
          </a:p>
        </p:txBody>
      </p:sp>
    </p:spTree>
    <p:extLst>
      <p:ext uri="{BB962C8B-B14F-4D97-AF65-F5344CB8AC3E}">
        <p14:creationId xmlns:p14="http://schemas.microsoft.com/office/powerpoint/2010/main" val="1762209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840699" y="687480"/>
            <a:ext cx="5605629" cy="994172"/>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3850" b="1" kern="1200" dirty="0">
                <a:solidFill>
                  <a:schemeClr val="tx1"/>
                </a:solidFill>
                <a:latin typeface="+mj-lt"/>
                <a:ea typeface="+mj-ea"/>
                <a:cs typeface="+mj-cs"/>
              </a:rPr>
              <a:t>Introduction</a:t>
            </a:r>
          </a:p>
        </p:txBody>
      </p:sp>
      <p:sp>
        <p:nvSpPr>
          <p:cNvPr id="3" name="Text Placeholder 2"/>
          <p:cNvSpPr>
            <a:spLocks noGrp="1"/>
          </p:cNvSpPr>
          <p:nvPr>
            <p:ph type="body" sz="half" idx="2"/>
          </p:nvPr>
        </p:nvSpPr>
        <p:spPr>
          <a:xfrm>
            <a:off x="339618" y="1681652"/>
            <a:ext cx="5789949" cy="4488868"/>
          </a:xfrm>
        </p:spPr>
        <p:txBody>
          <a:bodyPr vert="horz" lIns="91440" tIns="45720" rIns="91440" bIns="45720" rtlCol="0" anchor="ctr">
            <a:normAutofit/>
          </a:bodyPr>
          <a:lstStyle/>
          <a:p>
            <a:pPr marL="342900" indent="-228600" defTabSz="914400">
              <a:lnSpc>
                <a:spcPct val="90000"/>
              </a:lnSpc>
              <a:buSzPct val="150000"/>
              <a:buFont typeface="Arial" panose="020B0604020202020204" pitchFamily="34" charset="0"/>
              <a:buChar char="•"/>
              <a:defRPr/>
            </a:pPr>
            <a:r>
              <a:rPr lang="en-US" sz="2800" dirty="0"/>
              <a:t>Communication is central to the health-care interactions between patients, families, and clinicians </a:t>
            </a:r>
            <a:r>
              <a:rPr lang="en-US" sz="1900" dirty="0"/>
              <a:t>(Street, 2013)</a:t>
            </a:r>
          </a:p>
          <a:p>
            <a:pPr marL="342900" indent="-228600" defTabSz="914400">
              <a:lnSpc>
                <a:spcPct val="90000"/>
              </a:lnSpc>
              <a:buSzPct val="150000"/>
              <a:buFont typeface="Arial" panose="020B0604020202020204" pitchFamily="34" charset="0"/>
              <a:buChar char="•"/>
              <a:defRPr/>
            </a:pPr>
            <a:r>
              <a:rPr lang="en-US" sz="2800" dirty="0"/>
              <a:t>Patient-centered communication (PCC) can affect health outcomes </a:t>
            </a:r>
            <a:r>
              <a:rPr lang="en-US" sz="1900" dirty="0"/>
              <a:t>(Arora, 2003; Street et al., 2009)</a:t>
            </a:r>
          </a:p>
          <a:p>
            <a:pPr marL="342900" indent="-228600" defTabSz="914400">
              <a:lnSpc>
                <a:spcPct val="90000"/>
              </a:lnSpc>
              <a:buSzPct val="150000"/>
              <a:buFont typeface="Arial" panose="020B0604020202020204" pitchFamily="34" charset="0"/>
              <a:buChar char="•"/>
              <a:defRPr/>
            </a:pPr>
            <a:r>
              <a:rPr lang="en-US" sz="2800" dirty="0"/>
              <a:t>PCC breakdowns cause distress and worsen patient experiences </a:t>
            </a:r>
            <a:r>
              <a:rPr lang="en-US" sz="1900" dirty="0"/>
              <a:t>(Street at al., 2019)</a:t>
            </a:r>
            <a:endParaRPr lang="en-US" sz="2800" dirty="0"/>
          </a:p>
          <a:p>
            <a:pPr marL="342900" lvl="0" indent="-228600" defTabSz="914400">
              <a:lnSpc>
                <a:spcPct val="90000"/>
              </a:lnSpc>
              <a:buSzPct val="150000"/>
              <a:buFont typeface="Arial" panose="020B0604020202020204" pitchFamily="34" charset="0"/>
              <a:buChar char="•"/>
              <a:defRPr/>
            </a:pPr>
            <a:endParaRPr lang="en-US" sz="2100" dirty="0"/>
          </a:p>
        </p:txBody>
      </p:sp>
      <p:sp>
        <p:nvSpPr>
          <p:cNvPr id="12" name="Rectangle 11">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Oval 13">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2" name="Graphic 1" descr="Doctor">
            <a:extLst>
              <a:ext uri="{FF2B5EF4-FFF2-40B4-BE49-F238E27FC236}">
                <a16:creationId xmlns:a16="http://schemas.microsoft.com/office/drawing/2014/main" id="{4D37B19E-12AB-D6E0-F37B-A8C4E02C1C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2453437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820475-0538-4B6B-85D4-BA95B0ABD90C}"/>
              </a:ext>
            </a:extLst>
          </p:cNvPr>
          <p:cNvSpPr>
            <a:spLocks noGrp="1"/>
          </p:cNvSpPr>
          <p:nvPr>
            <p:ph type="title"/>
          </p:nvPr>
        </p:nvSpPr>
        <p:spPr/>
        <p:txBody>
          <a:bodyPr/>
          <a:lstStyle/>
          <a:p>
            <a:r>
              <a:rPr lang="en-US" dirty="0"/>
              <a:t>Next Steps</a:t>
            </a:r>
          </a:p>
        </p:txBody>
      </p:sp>
      <p:sp>
        <p:nvSpPr>
          <p:cNvPr id="5" name="Content Placeholder 4">
            <a:extLst>
              <a:ext uri="{FF2B5EF4-FFF2-40B4-BE49-F238E27FC236}">
                <a16:creationId xmlns:a16="http://schemas.microsoft.com/office/drawing/2014/main" id="{4D77E17C-6498-4E9C-88E7-E4EF98F31920}"/>
              </a:ext>
            </a:extLst>
          </p:cNvPr>
          <p:cNvSpPr>
            <a:spLocks noGrp="1"/>
          </p:cNvSpPr>
          <p:nvPr>
            <p:ph idx="1"/>
          </p:nvPr>
        </p:nvSpPr>
        <p:spPr/>
        <p:txBody>
          <a:bodyPr/>
          <a:lstStyle/>
          <a:p>
            <a:pPr>
              <a:lnSpc>
                <a:spcPct val="107000"/>
              </a:lnSpc>
              <a:spcBef>
                <a:spcPts val="0"/>
              </a:spcBef>
            </a:pPr>
            <a:r>
              <a:rPr lang="en-US" sz="2400" dirty="0">
                <a:solidFill>
                  <a:srgbClr val="000000"/>
                </a:solidFill>
                <a:ea typeface="Calibri" panose="020F0502020204030204" pitchFamily="34" charset="0"/>
                <a:cs typeface="Times New Roman" panose="02020603050405020304" pitchFamily="18" charset="0"/>
              </a:rPr>
              <a:t>Conduct multivariable analyses to adjust for child and parent characteristics</a:t>
            </a:r>
          </a:p>
          <a:p>
            <a:pPr marL="0" indent="0">
              <a:lnSpc>
                <a:spcPct val="107000"/>
              </a:lnSpc>
              <a:spcBef>
                <a:spcPts val="0"/>
              </a:spcBef>
              <a:buNone/>
            </a:pPr>
            <a:endParaRPr lang="en-US" sz="2400" dirty="0">
              <a:solidFill>
                <a:srgbClr val="000000"/>
              </a:solidFill>
              <a:ea typeface="Calibri" panose="020F0502020204030204" pitchFamily="34" charset="0"/>
              <a:cs typeface="Times New Roman" panose="02020603050405020304" pitchFamily="18" charset="0"/>
            </a:endParaRPr>
          </a:p>
          <a:p>
            <a:pPr>
              <a:lnSpc>
                <a:spcPct val="107000"/>
              </a:lnSpc>
              <a:spcBef>
                <a:spcPts val="0"/>
              </a:spcBef>
            </a:pPr>
            <a:r>
              <a:rPr lang="en-US" sz="2400" dirty="0">
                <a:solidFill>
                  <a:srgbClr val="000000"/>
                </a:solidFill>
                <a:ea typeface="Calibri" panose="020F0502020204030204" pitchFamily="34" charset="0"/>
                <a:cs typeface="Times New Roman" panose="02020603050405020304" pitchFamily="18" charset="0"/>
              </a:rPr>
              <a:t>Expand research to use linked National Health Interview Survey (NHIS) and MEPS data to capture other health conditions not available using only MEPS data source</a:t>
            </a:r>
            <a:endParaRPr lang="en-US" sz="24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399300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5"/>
          <p:cNvSpPr txBox="1"/>
          <p:nvPr/>
        </p:nvSpPr>
        <p:spPr>
          <a:xfrm>
            <a:off x="322118" y="1299670"/>
            <a:ext cx="8499764" cy="3139281"/>
          </a:xfrm>
          <a:prstGeom prst="rect">
            <a:avLst/>
          </a:prstGeom>
          <a:noFill/>
          <a:ln>
            <a:noFill/>
          </a:ln>
        </p:spPr>
        <p:txBody>
          <a:bodyPr spcFirstLastPara="1" wrap="square" lIns="91425" tIns="45700" rIns="91425" bIns="45700" anchor="t" anchorCtr="0">
            <a:spAutoFit/>
          </a:bodyPr>
          <a:lstStyle/>
          <a:p>
            <a:r>
              <a:rPr lang="en-US" sz="2200" dirty="0"/>
              <a:t>Contact: </a:t>
            </a:r>
            <a:r>
              <a:rPr lang="en-US" sz="2200" dirty="0">
                <a:hlinkClick r:id="rId3"/>
              </a:rPr>
              <a:t>Tiffany.Kindratt@uta.edu</a:t>
            </a:r>
            <a:r>
              <a:rPr lang="en-US" sz="2200" dirty="0"/>
              <a:t> </a:t>
            </a:r>
          </a:p>
          <a:p>
            <a:r>
              <a:rPr lang="en-US" sz="2200" dirty="0"/>
              <a:t>Twitter: @tbkindratt; Lab Website: </a:t>
            </a:r>
            <a:r>
              <a:rPr lang="en-US" sz="2200" dirty="0">
                <a:hlinkClick r:id="rId4"/>
              </a:rPr>
              <a:t>https://hsrlab.uta.edu/</a:t>
            </a:r>
            <a:r>
              <a:rPr lang="en-US" sz="2200" dirty="0"/>
              <a:t> </a:t>
            </a:r>
          </a:p>
          <a:p>
            <a:endParaRPr sz="2200" dirty="0"/>
          </a:p>
          <a:p>
            <a:r>
              <a:rPr lang="en-US" sz="2200" b="1" dirty="0"/>
              <a:t>List of Additional Authors</a:t>
            </a:r>
          </a:p>
          <a:p>
            <a:pPr lvl="0"/>
            <a:r>
              <a:rPr lang="en-US" sz="2200" dirty="0"/>
              <a:t>Payton Lark, Mattie Ray, Grace E. Brannon, PhD</a:t>
            </a:r>
          </a:p>
          <a:p>
            <a:endParaRPr sz="2200" dirty="0">
              <a:solidFill>
                <a:srgbClr val="FF0000"/>
              </a:solidFill>
            </a:endParaRPr>
          </a:p>
          <a:p>
            <a:r>
              <a:rPr lang="en-US" sz="2200" b="1" dirty="0"/>
              <a:t>Acknowledgements</a:t>
            </a:r>
          </a:p>
          <a:p>
            <a:r>
              <a:rPr lang="en-US" sz="2200" dirty="0">
                <a:cs typeface="Arial" panose="020B0604020202020204" pitchFamily="34" charset="0"/>
              </a:rPr>
              <a:t>This study was supported by a grant from the 2020-2021 University of Texas at Arlington, Research Enhancement Program</a:t>
            </a:r>
            <a:endParaRPr sz="2200" dirty="0"/>
          </a:p>
        </p:txBody>
      </p:sp>
    </p:spTree>
  </p:cSld>
  <p:clrMapOvr>
    <a:masterClrMapping/>
  </p:clrMapOvr>
  <p:transition spd="slow">
    <p:push/>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medical news&#10;&#10;Description automatically generated">
            <a:extLst>
              <a:ext uri="{FF2B5EF4-FFF2-40B4-BE49-F238E27FC236}">
                <a16:creationId xmlns:a16="http://schemas.microsoft.com/office/drawing/2014/main" id="{D16B394C-8288-AD93-4C4A-6CAF0AA436B7}"/>
              </a:ext>
            </a:extLst>
          </p:cNvPr>
          <p:cNvPicPr>
            <a:picLocks noChangeAspect="1"/>
          </p:cNvPicPr>
          <p:nvPr/>
        </p:nvPicPr>
        <p:blipFill>
          <a:blip r:embed="rId3"/>
          <a:stretch>
            <a:fillRect/>
          </a:stretch>
        </p:blipFill>
        <p:spPr>
          <a:xfrm>
            <a:off x="1304925" y="1209056"/>
            <a:ext cx="6534150" cy="4924425"/>
          </a:xfrm>
          <a:prstGeom prst="rect">
            <a:avLst/>
          </a:prstGeom>
        </p:spPr>
      </p:pic>
      <p:sp>
        <p:nvSpPr>
          <p:cNvPr id="2" name="Title 3">
            <a:extLst>
              <a:ext uri="{FF2B5EF4-FFF2-40B4-BE49-F238E27FC236}">
                <a16:creationId xmlns:a16="http://schemas.microsoft.com/office/drawing/2014/main" id="{C3EB8BF9-BB42-0C76-7D3A-2C945FFEB4F4}"/>
              </a:ext>
            </a:extLst>
          </p:cNvPr>
          <p:cNvSpPr txBox="1">
            <a:spLocks/>
          </p:cNvSpPr>
          <p:nvPr/>
        </p:nvSpPr>
        <p:spPr>
          <a:xfrm>
            <a:off x="435894" y="702156"/>
            <a:ext cx="8272212" cy="10138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a:t>Extra Paper – Did not Discuss</a:t>
            </a:r>
          </a:p>
        </p:txBody>
      </p:sp>
    </p:spTree>
    <p:extLst>
      <p:ext uri="{BB962C8B-B14F-4D97-AF65-F5344CB8AC3E}">
        <p14:creationId xmlns:p14="http://schemas.microsoft.com/office/powerpoint/2010/main" val="2435663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424241" y="1268516"/>
            <a:ext cx="8338759" cy="4751284"/>
          </a:xfrm>
        </p:spPr>
        <p:txBody>
          <a:bodyPr>
            <a:normAutofit fontScale="25000" lnSpcReduction="20000"/>
          </a:bodyPr>
          <a:lstStyle/>
          <a:p>
            <a:pPr marL="342900" lvl="0" indent="-342900">
              <a:buSzPct val="150000"/>
              <a:buFont typeface="Arial" pitchFamily="34" charset="0"/>
              <a:buChar char="•"/>
              <a:defRPr/>
            </a:pPr>
            <a:r>
              <a:rPr lang="en-US" sz="8800" dirty="0"/>
              <a:t>Preventative cautions of COVID-19 and limitations of healthcare providers’ services contributed to people forgoing or delaying healthcare (</a:t>
            </a:r>
            <a:r>
              <a:rPr lang="en-US" sz="8800" dirty="0" err="1"/>
              <a:t>Beran</a:t>
            </a:r>
            <a:r>
              <a:rPr lang="en-US" sz="8800" dirty="0"/>
              <a:t> et al., 2021; Blay et al., 2021; Gonzalez et al., 2021)</a:t>
            </a:r>
          </a:p>
          <a:p>
            <a:pPr marL="342900" lvl="0" indent="-342900">
              <a:buSzPct val="150000"/>
              <a:buFont typeface="Arial" pitchFamily="34" charset="0"/>
              <a:buChar char="•"/>
              <a:defRPr/>
            </a:pPr>
            <a:r>
              <a:rPr lang="en-US" sz="8800" dirty="0"/>
              <a:t>Non-modifiable factors related to forgone care (demographic background, insurance coverage and education) were explored prior to the pandemic (</a:t>
            </a:r>
            <a:r>
              <a:rPr lang="en-US" sz="8800" dirty="0" err="1"/>
              <a:t>Burgard</a:t>
            </a:r>
            <a:r>
              <a:rPr lang="en-US" sz="8800" dirty="0"/>
              <a:t> &amp; Hawkins, 2014)</a:t>
            </a:r>
            <a:endParaRPr lang="en-US" sz="8800" dirty="0">
              <a:solidFill>
                <a:srgbClr val="FF0000"/>
              </a:solidFill>
            </a:endParaRPr>
          </a:p>
          <a:p>
            <a:pPr marL="342900" lvl="0" indent="-342900">
              <a:buSzPct val="150000"/>
              <a:buFont typeface="Arial" pitchFamily="34" charset="0"/>
              <a:buChar char="•"/>
              <a:defRPr/>
            </a:pPr>
            <a:r>
              <a:rPr lang="en-US" sz="8800" dirty="0"/>
              <a:t>Modifiable factors, </a:t>
            </a:r>
            <a:r>
              <a:rPr lang="en-US" sz="8800" dirty="0">
                <a:effectLst/>
                <a:ea typeface="Times New Roman" panose="02020603050405020304" pitchFamily="18" charset="0"/>
              </a:rPr>
              <a:t>including the communication environment, </a:t>
            </a:r>
            <a:r>
              <a:rPr lang="en-US" sz="8800" dirty="0"/>
              <a:t>can be a promising target for interventions to improve the healthcare conditions of disadvantaged populations</a:t>
            </a:r>
          </a:p>
          <a:p>
            <a:pPr marL="342900" lvl="0" indent="-342900">
              <a:buSzPct val="150000"/>
              <a:buFont typeface="Arial" pitchFamily="34" charset="0"/>
              <a:buChar char="•"/>
              <a:defRPr/>
            </a:pPr>
            <a:r>
              <a:rPr lang="en-US" sz="8800" dirty="0"/>
              <a:t>Children with special care needs may face higher risks than their healthy peers if they do not access care, resulting in delayed diagnosis, late treatment, and even death (</a:t>
            </a:r>
            <a:r>
              <a:rPr lang="en-US" sz="8800" dirty="0" err="1"/>
              <a:t>Lazzerini</a:t>
            </a:r>
            <a:r>
              <a:rPr lang="en-US" sz="8800" dirty="0"/>
              <a:t>, 2020)</a:t>
            </a:r>
            <a:endParaRPr lang="en-US" sz="8800" dirty="0">
              <a:solidFill>
                <a:srgbClr val="FF0000"/>
              </a:solidFill>
            </a:endParaRPr>
          </a:p>
          <a:p>
            <a:pPr marL="342900" lvl="0" indent="-342900">
              <a:buSzPct val="150000"/>
              <a:buFont typeface="Arial" pitchFamily="34" charset="0"/>
              <a:buChar char="•"/>
              <a:defRPr/>
            </a:pPr>
            <a:endParaRPr lang="en-US" sz="3200" dirty="0"/>
          </a:p>
        </p:txBody>
      </p:sp>
      <p:sp>
        <p:nvSpPr>
          <p:cNvPr id="5" name="TextBox 4"/>
          <p:cNvSpPr txBox="1"/>
          <p:nvPr/>
        </p:nvSpPr>
        <p:spPr>
          <a:xfrm>
            <a:off x="1279185" y="413555"/>
            <a:ext cx="6565569" cy="646331"/>
          </a:xfrm>
          <a:prstGeom prst="rect">
            <a:avLst/>
          </a:prstGeom>
          <a:noFill/>
        </p:spPr>
        <p:txBody>
          <a:bodyPr wrap="square" rtlCol="0">
            <a:spAutoFit/>
          </a:bodyPr>
          <a:lstStyle/>
          <a:p>
            <a:pPr algn="ctr"/>
            <a:r>
              <a:rPr lang="en-US" sz="3600" b="1"/>
              <a:t>Introduction</a:t>
            </a:r>
          </a:p>
        </p:txBody>
      </p:sp>
    </p:spTree>
    <p:extLst>
      <p:ext uri="{BB962C8B-B14F-4D97-AF65-F5344CB8AC3E}">
        <p14:creationId xmlns:p14="http://schemas.microsoft.com/office/powerpoint/2010/main" val="356787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424241" y="1268516"/>
            <a:ext cx="8091109" cy="3617809"/>
          </a:xfrm>
        </p:spPr>
        <p:txBody>
          <a:bodyPr>
            <a:normAutofit/>
          </a:bodyPr>
          <a:lstStyle/>
          <a:p>
            <a:pPr marL="342900" lvl="0" indent="-342900">
              <a:buSzPct val="150000"/>
              <a:buFont typeface="Arial" pitchFamily="34" charset="0"/>
              <a:buChar char="•"/>
              <a:defRPr/>
            </a:pPr>
            <a:r>
              <a:rPr lang="en-US" sz="3200" dirty="0"/>
              <a:t>Focus on the relationship between FCC and SDM with forgone healthcare during the COVID-19 pandemic’s early days. </a:t>
            </a:r>
          </a:p>
          <a:p>
            <a:pPr marL="342900" lvl="0" indent="-342900">
              <a:buSzPct val="150000"/>
              <a:buFont typeface="Arial" pitchFamily="34" charset="0"/>
              <a:buChar char="•"/>
              <a:defRPr/>
            </a:pPr>
            <a:r>
              <a:rPr lang="en-US" sz="3200" dirty="0"/>
              <a:t>Explore the differences of pathways among children with mental health needs and those with physical health conditions</a:t>
            </a:r>
            <a:endParaRPr lang="en-US" sz="3200" dirty="0">
              <a:solidFill>
                <a:srgbClr val="FF0000"/>
              </a:solidFill>
            </a:endParaRPr>
          </a:p>
        </p:txBody>
      </p:sp>
      <p:sp>
        <p:nvSpPr>
          <p:cNvPr id="5" name="TextBox 4"/>
          <p:cNvSpPr txBox="1"/>
          <p:nvPr/>
        </p:nvSpPr>
        <p:spPr>
          <a:xfrm>
            <a:off x="1279185" y="413555"/>
            <a:ext cx="6565569" cy="646331"/>
          </a:xfrm>
          <a:prstGeom prst="rect">
            <a:avLst/>
          </a:prstGeom>
          <a:noFill/>
        </p:spPr>
        <p:txBody>
          <a:bodyPr wrap="square" rtlCol="0">
            <a:spAutoFit/>
          </a:bodyPr>
          <a:lstStyle/>
          <a:p>
            <a:pPr algn="ctr"/>
            <a:r>
              <a:rPr lang="en-US" sz="3600" b="1" dirty="0"/>
              <a:t>Aim of Study 1</a:t>
            </a:r>
          </a:p>
        </p:txBody>
      </p:sp>
    </p:spTree>
    <p:extLst>
      <p:ext uri="{BB962C8B-B14F-4D97-AF65-F5344CB8AC3E}">
        <p14:creationId xmlns:p14="http://schemas.microsoft.com/office/powerpoint/2010/main" val="64163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424241" y="1268516"/>
            <a:ext cx="8337863" cy="4900995"/>
          </a:xfrm>
        </p:spPr>
        <p:txBody>
          <a:bodyPr>
            <a:noAutofit/>
          </a:bodyPr>
          <a:lstStyle/>
          <a:p>
            <a:pPr marL="342900" lvl="0" indent="-342900">
              <a:buSzPct val="150000"/>
              <a:buFont typeface="Arial" pitchFamily="34" charset="0"/>
              <a:buChar char="•"/>
              <a:defRPr/>
            </a:pPr>
            <a:r>
              <a:rPr lang="en-US" sz="2000" b="0" i="0" dirty="0">
                <a:solidFill>
                  <a:srgbClr val="000000"/>
                </a:solidFill>
                <a:effectLst/>
                <a:latin typeface="Times New Roman" panose="02020603050405020304" pitchFamily="18" charset="0"/>
              </a:rPr>
              <a:t>H1: FCC is related to lower likelihood of forgone pediatric care during COVID-19. </a:t>
            </a:r>
          </a:p>
          <a:p>
            <a:pPr marL="342900" lvl="0" indent="-342900">
              <a:buSzPct val="150000"/>
              <a:buFont typeface="Arial" pitchFamily="34" charset="0"/>
              <a:buChar char="•"/>
              <a:defRPr/>
            </a:pPr>
            <a:r>
              <a:rPr lang="en-US" sz="2000" b="0" i="0" dirty="0">
                <a:solidFill>
                  <a:srgbClr val="000000"/>
                </a:solidFill>
                <a:effectLst/>
                <a:latin typeface="Times New Roman" panose="02020603050405020304" pitchFamily="18" charset="0"/>
              </a:rPr>
              <a:t>H2: SDM is related to lower likelihood of forgone pediatric care during COVID-19. </a:t>
            </a:r>
            <a:endParaRPr lang="en-US" sz="2000" b="0" i="0" dirty="0">
              <a:solidFill>
                <a:srgbClr val="000000"/>
              </a:solidFill>
              <a:effectLst/>
              <a:latin typeface="Segoe UI" panose="020B0502040204020203" pitchFamily="34" charset="0"/>
            </a:endParaRPr>
          </a:p>
          <a:p>
            <a:pPr marL="342900" lvl="0" indent="-342900">
              <a:buSzPct val="150000"/>
              <a:buFont typeface="Arial" pitchFamily="34" charset="0"/>
              <a:buChar char="•"/>
              <a:defRPr/>
            </a:pPr>
            <a:r>
              <a:rPr lang="en-US" sz="2000" b="0" i="0" dirty="0">
                <a:solidFill>
                  <a:srgbClr val="000000"/>
                </a:solidFill>
                <a:effectLst/>
                <a:latin typeface="Times New Roman" panose="02020603050405020304" pitchFamily="18" charset="0"/>
              </a:rPr>
              <a:t>RQ1a: How does open family communication, as facilitated by FCC, affect the likelihood to forgo pediatric care during COVID-19? </a:t>
            </a:r>
            <a:endParaRPr lang="en-US" sz="2000" dirty="0">
              <a:solidFill>
                <a:srgbClr val="000000"/>
              </a:solidFill>
              <a:latin typeface="Times New Roman" panose="02020603050405020304" pitchFamily="18" charset="0"/>
            </a:endParaRPr>
          </a:p>
          <a:p>
            <a:pPr marL="342900" lvl="0" indent="-342900">
              <a:buSzPct val="150000"/>
              <a:buFont typeface="Arial" pitchFamily="34" charset="0"/>
              <a:buChar char="•"/>
              <a:defRPr/>
            </a:pPr>
            <a:r>
              <a:rPr lang="en-US" sz="2000" b="0" i="0" dirty="0">
                <a:solidFill>
                  <a:srgbClr val="000000"/>
                </a:solidFill>
                <a:effectLst/>
                <a:latin typeface="Times New Roman" panose="02020603050405020304" pitchFamily="18" charset="0"/>
              </a:rPr>
              <a:t>RQ2a: How does open family communication, as facilitated by SDM, affect the likelihood to forgo pediatric care during COVID-19?   </a:t>
            </a:r>
          </a:p>
          <a:p>
            <a:pPr marL="342900" lvl="0" indent="-342900">
              <a:buSzPct val="150000"/>
              <a:buFont typeface="Arial" pitchFamily="34" charset="0"/>
              <a:buChar char="•"/>
              <a:defRPr/>
            </a:pPr>
            <a:r>
              <a:rPr lang="en-US" sz="2000" b="0" i="0" dirty="0">
                <a:solidFill>
                  <a:srgbClr val="000000"/>
                </a:solidFill>
                <a:effectLst/>
                <a:latin typeface="Times New Roman" panose="02020603050405020304" pitchFamily="18" charset="0"/>
              </a:rPr>
              <a:t>RQ1b: How does parents’ satisfaction with providers’ communication, as facilitated by FCC, affect the likelihood to forgo pediatric care during COVID-19?   </a:t>
            </a:r>
          </a:p>
          <a:p>
            <a:pPr marL="342900" lvl="0" indent="-342900">
              <a:buSzPct val="150000"/>
              <a:buFont typeface="Arial" pitchFamily="34" charset="0"/>
              <a:buChar char="•"/>
              <a:defRPr/>
            </a:pPr>
            <a:r>
              <a:rPr lang="en-US" sz="2000" b="0" i="0" dirty="0">
                <a:solidFill>
                  <a:srgbClr val="000000"/>
                </a:solidFill>
                <a:effectLst/>
                <a:latin typeface="Times New Roman" panose="02020603050405020304" pitchFamily="18" charset="0"/>
              </a:rPr>
              <a:t>RQ2b: How does parents’ satisfaction with providers’ communication, as facilitated by SDM, affect the likelihood to forgo pediatric care during COVID-19?  </a:t>
            </a:r>
            <a:endParaRPr lang="en-US" sz="2000" dirty="0">
              <a:solidFill>
                <a:srgbClr val="FF0000"/>
              </a:solidFill>
            </a:endParaRPr>
          </a:p>
        </p:txBody>
      </p:sp>
      <p:sp>
        <p:nvSpPr>
          <p:cNvPr id="5" name="TextBox 4"/>
          <p:cNvSpPr txBox="1"/>
          <p:nvPr/>
        </p:nvSpPr>
        <p:spPr>
          <a:xfrm>
            <a:off x="950837" y="411490"/>
            <a:ext cx="7242326" cy="553998"/>
          </a:xfrm>
          <a:prstGeom prst="rect">
            <a:avLst/>
          </a:prstGeom>
          <a:noFill/>
        </p:spPr>
        <p:txBody>
          <a:bodyPr wrap="square" rtlCol="0">
            <a:spAutoFit/>
          </a:bodyPr>
          <a:lstStyle/>
          <a:p>
            <a:pPr algn="ctr"/>
            <a:r>
              <a:rPr lang="en-US" sz="3000" b="1" dirty="0"/>
              <a:t>Hypotheses and Research Questions</a:t>
            </a:r>
          </a:p>
        </p:txBody>
      </p:sp>
    </p:spTree>
    <p:extLst>
      <p:ext uri="{BB962C8B-B14F-4D97-AF65-F5344CB8AC3E}">
        <p14:creationId xmlns:p14="http://schemas.microsoft.com/office/powerpoint/2010/main" val="1997032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4CC7D2-F120-412A-A24A-CAFA7369AA82}"/>
              </a:ext>
            </a:extLst>
          </p:cNvPr>
          <p:cNvSpPr>
            <a:spLocks noGrp="1"/>
          </p:cNvSpPr>
          <p:nvPr>
            <p:ph type="body" sz="half" idx="2"/>
          </p:nvPr>
        </p:nvSpPr>
        <p:spPr/>
        <p:txBody>
          <a:bodyPr/>
          <a:lstStyle/>
          <a:p>
            <a:endParaRPr lang="en-US" dirty="0"/>
          </a:p>
        </p:txBody>
      </p:sp>
      <p:pic>
        <p:nvPicPr>
          <p:cNvPr id="4" name="Picture 3">
            <a:extLst>
              <a:ext uri="{FF2B5EF4-FFF2-40B4-BE49-F238E27FC236}">
                <a16:creationId xmlns:a16="http://schemas.microsoft.com/office/drawing/2014/main" id="{F24CA035-3BBC-EC8E-B284-C1E955B9306D}"/>
              </a:ext>
            </a:extLst>
          </p:cNvPr>
          <p:cNvPicPr>
            <a:picLocks noChangeAspect="1"/>
          </p:cNvPicPr>
          <p:nvPr/>
        </p:nvPicPr>
        <p:blipFill>
          <a:blip r:embed="rId2"/>
          <a:stretch>
            <a:fillRect/>
          </a:stretch>
        </p:blipFill>
        <p:spPr>
          <a:xfrm>
            <a:off x="0" y="492627"/>
            <a:ext cx="9144000" cy="5872746"/>
          </a:xfrm>
          <a:prstGeom prst="rect">
            <a:avLst/>
          </a:prstGeom>
        </p:spPr>
      </p:pic>
    </p:spTree>
    <p:extLst>
      <p:ext uri="{BB962C8B-B14F-4D97-AF65-F5344CB8AC3E}">
        <p14:creationId xmlns:p14="http://schemas.microsoft.com/office/powerpoint/2010/main" val="1950308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424241" y="1613884"/>
            <a:ext cx="8091109" cy="3272441"/>
          </a:xfrm>
        </p:spPr>
        <p:txBody>
          <a:bodyPr vert="horz" lIns="91440" tIns="45720" rIns="91440" bIns="45720" rtlCol="0" anchor="t">
            <a:normAutofit fontScale="85000" lnSpcReduction="10000"/>
          </a:bodyPr>
          <a:lstStyle/>
          <a:p>
            <a:pPr marL="342900" indent="-342900">
              <a:buFont typeface="Arial" panose="020B0604020202020204" pitchFamily="34" charset="0"/>
              <a:buChar char="•"/>
            </a:pPr>
            <a:r>
              <a:rPr lang="en-US" sz="3200" b="1" dirty="0">
                <a:latin typeface="Arial"/>
                <a:cs typeface="Arial"/>
              </a:rPr>
              <a:t>Inclusion/Exclusion Criteria: </a:t>
            </a:r>
            <a:r>
              <a:rPr lang="en-US" sz="3200" dirty="0">
                <a:latin typeface="Arial"/>
                <a:cs typeface="Arial"/>
              </a:rPr>
              <a:t>Parents (ages 0-17) who completed the NSCH survey and visited a doctor and made any medical decisions within the past 12 months (n= 10,845)</a:t>
            </a:r>
          </a:p>
          <a:p>
            <a:pPr marL="342900" indent="-342900">
              <a:buFont typeface="Arial" panose="020B0604020202020204" pitchFamily="34" charset="0"/>
              <a:buChar char="•"/>
            </a:pPr>
            <a:r>
              <a:rPr lang="en-US" altLang="en-US" sz="3200" b="1" dirty="0">
                <a:latin typeface="Arial"/>
                <a:cs typeface="Arial"/>
              </a:rPr>
              <a:t>Survey Method: </a:t>
            </a:r>
            <a:r>
              <a:rPr lang="en-US" altLang="en-US" sz="3200" dirty="0">
                <a:latin typeface="Arial"/>
                <a:cs typeface="Arial"/>
              </a:rPr>
              <a:t>Paper or online questionnaire</a:t>
            </a:r>
            <a:endParaRPr lang="en-US" altLang="en-US" sz="3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altLang="en-US" sz="3200" b="1" dirty="0">
                <a:latin typeface="Arial" panose="020B0604020202020204" pitchFamily="34" charset="0"/>
                <a:cs typeface="Arial" panose="020B0604020202020204" pitchFamily="34" charset="0"/>
              </a:rPr>
              <a:t>Timeframe: </a:t>
            </a:r>
            <a:r>
              <a:rPr lang="en-US" altLang="en-US" sz="3200" dirty="0">
                <a:latin typeface="Arial" panose="020B0604020202020204" pitchFamily="34" charset="0"/>
                <a:cs typeface="Arial" panose="020B0604020202020204" pitchFamily="34" charset="0"/>
              </a:rPr>
              <a:t>NSCH July 27, 2020 – January 22, 2021</a:t>
            </a:r>
            <a:endParaRPr lang="en-US" altLang="en-US" sz="3200" b="1" dirty="0">
              <a:latin typeface="Arial" panose="020B0604020202020204" pitchFamily="34" charset="0"/>
              <a:cs typeface="Arial" panose="020B0604020202020204" pitchFamily="34" charset="0"/>
            </a:endParaRPr>
          </a:p>
        </p:txBody>
      </p:sp>
      <p:sp>
        <p:nvSpPr>
          <p:cNvPr id="5" name="TextBox 4"/>
          <p:cNvSpPr txBox="1"/>
          <p:nvPr/>
        </p:nvSpPr>
        <p:spPr>
          <a:xfrm>
            <a:off x="1279185" y="413555"/>
            <a:ext cx="6565569" cy="1200329"/>
          </a:xfrm>
          <a:prstGeom prst="rect">
            <a:avLst/>
          </a:prstGeom>
          <a:noFill/>
        </p:spPr>
        <p:txBody>
          <a:bodyPr wrap="square" rtlCol="0">
            <a:spAutoFit/>
          </a:bodyPr>
          <a:lstStyle/>
          <a:p>
            <a:pPr algn="ctr"/>
            <a:r>
              <a:rPr lang="en-US" sz="3600" b="1" dirty="0"/>
              <a:t>Methods</a:t>
            </a:r>
          </a:p>
          <a:p>
            <a:pPr algn="ctr"/>
            <a:r>
              <a:rPr lang="en-US" sz="3600" b="1" i="1" dirty="0"/>
              <a:t>Data Collection</a:t>
            </a:r>
          </a:p>
        </p:txBody>
      </p:sp>
    </p:spTree>
    <p:extLst>
      <p:ext uri="{BB962C8B-B14F-4D97-AF65-F5344CB8AC3E}">
        <p14:creationId xmlns:p14="http://schemas.microsoft.com/office/powerpoint/2010/main" val="2652865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05A132-6778-46AF-BC7B-E7E13CD86C7A}"/>
              </a:ext>
            </a:extLst>
          </p:cNvPr>
          <p:cNvSpPr txBox="1"/>
          <p:nvPr/>
        </p:nvSpPr>
        <p:spPr>
          <a:xfrm>
            <a:off x="215117" y="4867169"/>
            <a:ext cx="7886700" cy="942664"/>
          </a:xfrm>
          <a:prstGeom prst="rect">
            <a:avLst/>
          </a:prstGeom>
        </p:spPr>
        <p:txBody>
          <a:bodyPr vert="horz" lIns="91440" tIns="45720" rIns="91440" bIns="45720" rtlCol="0" anchor="ctr">
            <a:normAutofit/>
          </a:bodyPr>
          <a:lstStyle/>
          <a:p>
            <a:pPr algn="ctr" defTabSz="914400">
              <a:lnSpc>
                <a:spcPct val="90000"/>
              </a:lnSpc>
              <a:spcBef>
                <a:spcPct val="0"/>
              </a:spcBef>
              <a:spcAft>
                <a:spcPts val="600"/>
              </a:spcAft>
            </a:pPr>
            <a:r>
              <a:rPr lang="en-US" sz="2800" b="1" kern="1200" dirty="0">
                <a:solidFill>
                  <a:schemeClr val="tx1"/>
                </a:solidFill>
                <a:latin typeface="+mj-lt"/>
                <a:ea typeface="+mj-ea"/>
                <a:cs typeface="+mj-cs"/>
              </a:rPr>
              <a:t>Methods</a:t>
            </a:r>
          </a:p>
          <a:p>
            <a:pPr algn="ctr" defTabSz="914400">
              <a:lnSpc>
                <a:spcPct val="90000"/>
              </a:lnSpc>
              <a:spcBef>
                <a:spcPct val="0"/>
              </a:spcBef>
              <a:spcAft>
                <a:spcPts val="600"/>
              </a:spcAft>
            </a:pPr>
            <a:r>
              <a:rPr lang="en-US" sz="2800" b="1" i="1" kern="1200" dirty="0">
                <a:solidFill>
                  <a:schemeClr val="tx1"/>
                </a:solidFill>
                <a:latin typeface="+mj-lt"/>
                <a:ea typeface="+mj-ea"/>
                <a:cs typeface="+mj-cs"/>
              </a:rPr>
              <a:t>Participants</a:t>
            </a:r>
          </a:p>
        </p:txBody>
      </p:sp>
      <p:pic>
        <p:nvPicPr>
          <p:cNvPr id="5" name="Picture 4">
            <a:extLst>
              <a:ext uri="{FF2B5EF4-FFF2-40B4-BE49-F238E27FC236}">
                <a16:creationId xmlns:a16="http://schemas.microsoft.com/office/drawing/2014/main" id="{1277A7DF-C889-4F6E-B8E2-A71561344394}"/>
              </a:ext>
            </a:extLst>
          </p:cNvPr>
          <p:cNvPicPr>
            <a:picLocks noChangeAspect="1"/>
          </p:cNvPicPr>
          <p:nvPr/>
        </p:nvPicPr>
        <p:blipFill rotWithShape="1">
          <a:blip r:embed="rId3"/>
          <a:srcRect b="70041"/>
          <a:stretch/>
        </p:blipFill>
        <p:spPr>
          <a:xfrm>
            <a:off x="512740" y="950735"/>
            <a:ext cx="8373750" cy="2965699"/>
          </a:xfrm>
          <a:prstGeom prst="rect">
            <a:avLst/>
          </a:prstGeom>
        </p:spPr>
      </p:pic>
    </p:spTree>
    <p:extLst>
      <p:ext uri="{BB962C8B-B14F-4D97-AF65-F5344CB8AC3E}">
        <p14:creationId xmlns:p14="http://schemas.microsoft.com/office/powerpoint/2010/main" val="3828515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8E9E7DCC211DD499E943745F8C1A522" ma:contentTypeVersion="18" ma:contentTypeDescription="Create a new document." ma:contentTypeScope="" ma:versionID="87ff5ee3caac26e58f1dc0caa5d789c3">
  <xsd:schema xmlns:xsd="http://www.w3.org/2001/XMLSchema" xmlns:xs="http://www.w3.org/2001/XMLSchema" xmlns:p="http://schemas.microsoft.com/office/2006/metadata/properties" xmlns:ns3="5ca0f156-e440-4843-9fab-29a96cc1c232" xmlns:ns4="e5fba6c4-5af9-45a5-b04e-20b5143d864a" targetNamespace="http://schemas.microsoft.com/office/2006/metadata/properties" ma:root="true" ma:fieldsID="11cb53f33f3dfce1dc468510f87baba5" ns3:_="" ns4:_="">
    <xsd:import namespace="5ca0f156-e440-4843-9fab-29a96cc1c232"/>
    <xsd:import namespace="e5fba6c4-5af9-45a5-b04e-20b5143d864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DateTaken" minOccurs="0"/>
                <xsd:element ref="ns4:MediaServiceOCR" minOccurs="0"/>
                <xsd:element ref="ns4:MediaLengthInSeconds" minOccurs="0"/>
                <xsd:element ref="ns4:MediaServiceLocation"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a0f156-e440-4843-9fab-29a96cc1c23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fba6c4-5af9-45a5-b04e-20b5143d864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e5fba6c4-5af9-45a5-b04e-20b5143d864a" xsi:nil="true"/>
  </documentManagement>
</p:properties>
</file>

<file path=customXml/itemProps1.xml><?xml version="1.0" encoding="utf-8"?>
<ds:datastoreItem xmlns:ds="http://schemas.openxmlformats.org/officeDocument/2006/customXml" ds:itemID="{411EA3AC-31AE-486C-9F09-E0B05F8B277A}">
  <ds:schemaRefs>
    <ds:schemaRef ds:uri="http://schemas.microsoft.com/sharepoint/v3/contenttype/forms"/>
  </ds:schemaRefs>
</ds:datastoreItem>
</file>

<file path=customXml/itemProps2.xml><?xml version="1.0" encoding="utf-8"?>
<ds:datastoreItem xmlns:ds="http://schemas.openxmlformats.org/officeDocument/2006/customXml" ds:itemID="{5178268C-2428-4574-9C10-7843FC0EF0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a0f156-e440-4843-9fab-29a96cc1c232"/>
    <ds:schemaRef ds:uri="e5fba6c4-5af9-45a5-b04e-20b5143d86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26F180-F0B8-4973-97B3-B455B61D16C7}">
  <ds:schemaRefs>
    <ds:schemaRef ds:uri="http://purl.org/dc/terms/"/>
    <ds:schemaRef ds:uri="http://purl.org/dc/elements/1.1/"/>
    <ds:schemaRef ds:uri="5ca0f156-e440-4843-9fab-29a96cc1c232"/>
    <ds:schemaRef ds:uri="http://www.w3.org/XML/1998/namespace"/>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e5fba6c4-5af9-45a5-b04e-20b5143d864a"/>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2576</TotalTime>
  <Words>1572</Words>
  <Application>Microsoft Office PowerPoint</Application>
  <PresentationFormat>On-screen Show (4:3)</PresentationFormat>
  <Paragraphs>161</Paragraphs>
  <Slides>32</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inherit</vt:lpstr>
      <vt:lpstr>Segoe UI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Background</vt:lpstr>
      <vt:lpstr>Objectives</vt:lpstr>
      <vt:lpstr>Methods</vt:lpstr>
      <vt:lpstr>Methods</vt:lpstr>
      <vt:lpstr>Methods</vt:lpstr>
      <vt:lpstr>Methods</vt:lpstr>
      <vt:lpstr>PowerPoint Presentation</vt:lpstr>
      <vt:lpstr>PowerPoint Presentation</vt:lpstr>
      <vt:lpstr>Conclusions</vt:lpstr>
      <vt:lpstr>Next Steps</vt:lpstr>
      <vt:lpstr>PowerPoint Presentation</vt:lpstr>
      <vt:lpstr>PowerPoint Presentation</vt:lpstr>
    </vt:vector>
  </TitlesOfParts>
  <Company>University of Texas at Arlington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Brannon, Grace Ellen</dc:creator>
  <cp:lastModifiedBy>Brannon, Grace Ellen</cp:lastModifiedBy>
  <cp:revision>512</cp:revision>
  <dcterms:created xsi:type="dcterms:W3CDTF">2013-10-16T17:47:49Z</dcterms:created>
  <dcterms:modified xsi:type="dcterms:W3CDTF">2024-04-09T19:02:47Z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0x01010068E9E7DCC211DD499E943745F8C1A522</vt:lpwstr>
  </property>
</Properties>
</file>