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28" r:id="rId2"/>
    <p:sldId id="410" r:id="rId3"/>
    <p:sldId id="411" r:id="rId4"/>
    <p:sldId id="412" r:id="rId5"/>
    <p:sldId id="413" r:id="rId6"/>
    <p:sldId id="414" r:id="rId7"/>
    <p:sldId id="415" r:id="rId8"/>
    <p:sldId id="416" r:id="rId9"/>
    <p:sldId id="319" r:id="rId10"/>
    <p:sldId id="337" r:id="rId11"/>
    <p:sldId id="335" r:id="rId12"/>
    <p:sldId id="336" r:id="rId13"/>
    <p:sldId id="338" r:id="rId14"/>
    <p:sldId id="339" r:id="rId15"/>
    <p:sldId id="340" r:id="rId16"/>
    <p:sldId id="346" r:id="rId17"/>
    <p:sldId id="347" r:id="rId18"/>
    <p:sldId id="395" r:id="rId19"/>
    <p:sldId id="397" r:id="rId20"/>
    <p:sldId id="398" r:id="rId21"/>
    <p:sldId id="399" r:id="rId22"/>
    <p:sldId id="341" r:id="rId23"/>
    <p:sldId id="342" r:id="rId24"/>
    <p:sldId id="345" r:id="rId25"/>
    <p:sldId id="344" r:id="rId26"/>
    <p:sldId id="401" r:id="rId27"/>
    <p:sldId id="352" r:id="rId28"/>
    <p:sldId id="368" r:id="rId29"/>
    <p:sldId id="370" r:id="rId30"/>
    <p:sldId id="369" r:id="rId31"/>
    <p:sldId id="408" r:id="rId32"/>
    <p:sldId id="354" r:id="rId33"/>
    <p:sldId id="357" r:id="rId34"/>
    <p:sldId id="365" r:id="rId35"/>
    <p:sldId id="366" r:id="rId36"/>
    <p:sldId id="355" r:id="rId37"/>
    <p:sldId id="358" r:id="rId38"/>
    <p:sldId id="386" r:id="rId39"/>
    <p:sldId id="388" r:id="rId40"/>
    <p:sldId id="356" r:id="rId41"/>
    <p:sldId id="359" r:id="rId42"/>
    <p:sldId id="390" r:id="rId43"/>
    <p:sldId id="392" r:id="rId44"/>
    <p:sldId id="419" r:id="rId45"/>
    <p:sldId id="417" r:id="rId46"/>
    <p:sldId id="418" r:id="rId47"/>
    <p:sldId id="367" r:id="rId48"/>
    <p:sldId id="372" r:id="rId49"/>
    <p:sldId id="373" r:id="rId50"/>
    <p:sldId id="405" r:id="rId51"/>
    <p:sldId id="380" r:id="rId52"/>
    <p:sldId id="378" r:id="rId53"/>
    <p:sldId id="379" r:id="rId54"/>
    <p:sldId id="381" r:id="rId55"/>
    <p:sldId id="382" r:id="rId56"/>
    <p:sldId id="383" r:id="rId57"/>
    <p:sldId id="384" r:id="rId58"/>
    <p:sldId id="363" r:id="rId59"/>
    <p:sldId id="364" r:id="rId60"/>
    <p:sldId id="387" r:id="rId61"/>
    <p:sldId id="389" r:id="rId62"/>
    <p:sldId id="391" r:id="rId63"/>
    <p:sldId id="393" r:id="rId64"/>
    <p:sldId id="406" r:id="rId65"/>
    <p:sldId id="407" r:id="rId66"/>
    <p:sldId id="333" r:id="rId67"/>
  </p:sldIdLst>
  <p:sldSz cx="9144000" cy="6858000" type="screen4x3"/>
  <p:notesSz cx="7010400" cy="92964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AC"/>
    <a:srgbClr val="223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2197" autoAdjust="0"/>
  </p:normalViewPr>
  <p:slideViewPr>
    <p:cSldViewPr snapToGrid="0">
      <p:cViewPr varScale="1">
        <p:scale>
          <a:sx n="86" d="100"/>
          <a:sy n="86" d="100"/>
        </p:scale>
        <p:origin x="576"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3" d="100"/>
          <a:sy n="63" d="100"/>
        </p:scale>
        <p:origin x="2294"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AD3049-8B98-AA40-864C-EF013CBDE198}" type="datetimeFigureOut">
              <a:rPr lang="en-US" smtClean="0"/>
              <a:t>5/11/2021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71002A-AC90-3840-A302-3AA60C6A9470}" type="slidenum">
              <a:rPr lang="en-US" smtClean="0"/>
              <a:t>‹#›</a:t>
            </a:fld>
            <a:endParaRPr lang="en-US" dirty="0"/>
          </a:p>
        </p:txBody>
      </p:sp>
    </p:spTree>
    <p:extLst>
      <p:ext uri="{BB962C8B-B14F-4D97-AF65-F5344CB8AC3E}">
        <p14:creationId xmlns:p14="http://schemas.microsoft.com/office/powerpoint/2010/main" val="3110400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96E390-A011-0C40-9103-BFA6F0202B80}" type="datetimeFigureOut">
              <a:rPr lang="en-US" smtClean="0"/>
              <a:t>5/11/2021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0705A2-F21F-E045-B49E-40C85413C1B4}" type="slidenum">
              <a:rPr lang="en-US" smtClean="0"/>
              <a:t>‹#›</a:t>
            </a:fld>
            <a:endParaRPr lang="en-US" dirty="0"/>
          </a:p>
        </p:txBody>
      </p:sp>
    </p:spTree>
    <p:extLst>
      <p:ext uri="{BB962C8B-B14F-4D97-AF65-F5344CB8AC3E}">
        <p14:creationId xmlns:p14="http://schemas.microsoft.com/office/powerpoint/2010/main" val="3902273696"/>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Joint with Derek Wu, and Brian Curran.  Not the views of the U.S. Census Bureau.  We welcome suggestions as this is new work</a:t>
            </a:r>
          </a:p>
        </p:txBody>
      </p:sp>
      <p:sp>
        <p:nvSpPr>
          <p:cNvPr id="4" name="Slide Number Placeholder 3"/>
          <p:cNvSpPr>
            <a:spLocks noGrp="1"/>
          </p:cNvSpPr>
          <p:nvPr>
            <p:ph type="sldNum" sz="quarter" idx="10"/>
          </p:nvPr>
        </p:nvSpPr>
        <p:spPr/>
        <p:txBody>
          <a:bodyPr/>
          <a:lstStyle/>
          <a:p>
            <a:fld id="{900705A2-F21F-E045-B49E-40C85413C1B4}" type="slidenum">
              <a:rPr lang="en-US" smtClean="0"/>
              <a:t>1</a:t>
            </a:fld>
            <a:endParaRPr lang="en-US" dirty="0"/>
          </a:p>
        </p:txBody>
      </p:sp>
    </p:spTree>
    <p:extLst>
      <p:ext uri="{BB962C8B-B14F-4D97-AF65-F5344CB8AC3E}">
        <p14:creationId xmlns:p14="http://schemas.microsoft.com/office/powerpoint/2010/main" val="30064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10</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11</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We link survey and admin data by PIK which you can think of as an anonymized version of the SSN, but it fact it is based on probabilistic linking</a:t>
            </a:r>
          </a:p>
          <a:p>
            <a:pPr lvl="0"/>
            <a:r>
              <a:rPr lang="en-US" dirty="0"/>
              <a:t>In both surveys we keep families with at least one linkable (</a:t>
            </a:r>
            <a:r>
              <a:rPr lang="en-US" dirty="0" err="1"/>
              <a:t>PIKed</a:t>
            </a:r>
            <a:r>
              <a:rPr lang="en-US" dirty="0"/>
              <a:t>) family member, in CPS only families in which no one is whole imputed </a:t>
            </a:r>
          </a:p>
          <a:p>
            <a:pPr lvl="0"/>
            <a:r>
              <a:rPr lang="en-US" dirty="0"/>
              <a:t>We adjust for incomplete </a:t>
            </a:r>
            <a:r>
              <a:rPr lang="en-US" dirty="0" err="1"/>
              <a:t>PIKing</a:t>
            </a:r>
            <a:r>
              <a:rPr lang="en-US" dirty="0"/>
              <a:t> (as well as whole imputes in the CPS) using inverse probability weighting at the family level</a:t>
            </a:r>
          </a:p>
          <a:p>
            <a:pPr lvl="0"/>
            <a:r>
              <a:rPr lang="en-US" dirty="0"/>
              <a:t>Family linking reduces selection issues and, for several programs, we can link based on one </a:t>
            </a:r>
            <a:r>
              <a:rPr lang="en-US" dirty="0" err="1"/>
              <a:t>PIKed</a:t>
            </a:r>
            <a:r>
              <a:rPr lang="en-US" dirty="0"/>
              <a:t> family member because all members are in the admin data  </a:t>
            </a:r>
          </a:p>
          <a:p>
            <a:pPr lvl="0"/>
            <a:r>
              <a:rPr lang="en-US" dirty="0"/>
              <a:t>However, we will miss admin dollars for un-</a:t>
            </a:r>
            <a:r>
              <a:rPr lang="en-US" dirty="0" err="1"/>
              <a:t>PIKed</a:t>
            </a:r>
            <a:r>
              <a:rPr lang="en-US" dirty="0"/>
              <a:t> individuals in </a:t>
            </a:r>
            <a:r>
              <a:rPr lang="en-US" dirty="0" err="1"/>
              <a:t>PIKed</a:t>
            </a:r>
            <a:r>
              <a:rPr lang="en-US" dirty="0"/>
              <a:t> families if the source is received at the individual level like earnings, Social Security, pensions etc. </a:t>
            </a:r>
          </a:p>
          <a:p>
            <a:pPr lvl="0"/>
            <a:r>
              <a:rPr lang="en-US" dirty="0"/>
              <a:t>What we do then is to continue using survey values for income sources where the admin data are at the individual level (but if survey values are under-reported, we’re still going to understate the value of these income sources)</a:t>
            </a:r>
          </a:p>
        </p:txBody>
      </p:sp>
      <p:sp>
        <p:nvSpPr>
          <p:cNvPr id="4" name="Slide Number Placeholder 3"/>
          <p:cNvSpPr>
            <a:spLocks noGrp="1"/>
          </p:cNvSpPr>
          <p:nvPr>
            <p:ph type="sldNum" sz="quarter" idx="10"/>
          </p:nvPr>
        </p:nvSpPr>
        <p:spPr/>
        <p:txBody>
          <a:bodyPr/>
          <a:lstStyle/>
          <a:p>
            <a:fld id="{900705A2-F21F-E045-B49E-40C85413C1B4}" type="slidenum">
              <a:rPr lang="en-US" smtClean="0"/>
              <a:t>12</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13</a:t>
            </a:fld>
            <a:endParaRPr lang="en-US"/>
          </a:p>
        </p:txBody>
      </p:sp>
    </p:spTree>
    <p:extLst>
      <p:ext uri="{BB962C8B-B14F-4D97-AF65-F5344CB8AC3E}">
        <p14:creationId xmlns:p14="http://schemas.microsoft.com/office/powerpoint/2010/main" val="65340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MRI, what Census currently uses for the SPM, only accounts for housing.</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Will also use RPPs that account for 200 items in 8 broad categories rather than just housing </a:t>
            </a:r>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14</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15</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16</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17</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18</a:t>
            </a:fld>
            <a:endParaRPr lang="en-US"/>
          </a:p>
        </p:txBody>
      </p:sp>
    </p:spTree>
    <p:extLst>
      <p:ext uri="{BB962C8B-B14F-4D97-AF65-F5344CB8AC3E}">
        <p14:creationId xmlns:p14="http://schemas.microsoft.com/office/powerpoint/2010/main" val="65340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19</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I am going to focus on how we decide who is classified  as poor.  You should think of the same numbers as deciding who is eligible for benefits,.</a:t>
            </a:r>
          </a:p>
          <a:p>
            <a:pPr lvl="0"/>
            <a:r>
              <a:rPr lang="en-US" dirty="0"/>
              <a:t>Bills have been proposed in Congress recently to adjust poverty line for a notion of local costs.  Or maybe more importantly, there is an active political debate about what geographic areas are most in need of government support—this is on the table now in proposals by Biden.  Should places like Huntington WV that have seen declining population get special government support.  Nice NYT piece a couple of days ago.  </a:t>
            </a:r>
          </a:p>
          <a:p>
            <a:pPr lvl="0"/>
            <a:endParaRPr lang="en-US" dirty="0"/>
          </a:p>
          <a:p>
            <a:pPr lvl="0"/>
            <a:r>
              <a:rPr lang="en-US" dirty="0"/>
              <a:t>We should discuss the last bullet.  The setting of reimbursement rates like FMAP (which is based on per capital income) is a related but different issue.</a:t>
            </a:r>
          </a:p>
          <a:p>
            <a:pPr lvl="0"/>
            <a:r>
              <a:rPr lang="en-US" dirty="0"/>
              <a:t>Programs with funds allocated geographically based on local poverty rates include HUD’s Community Development Block Grants/Entitlement Grants Program and DOT’s Job Access-Reverse Commute Program (Reamer 2010).</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0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20</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21</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22</a:t>
            </a:fld>
            <a:endParaRPr lang="en-US"/>
          </a:p>
        </p:txBody>
      </p:sp>
    </p:spTree>
    <p:extLst>
      <p:ext uri="{BB962C8B-B14F-4D97-AF65-F5344CB8AC3E}">
        <p14:creationId xmlns:p14="http://schemas.microsoft.com/office/powerpoint/2010/main" val="653409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23</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24</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25</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0" baseline="0" dirty="0"/>
              <a:t>May want to produce table for RPPs as well.</a:t>
            </a:r>
          </a:p>
        </p:txBody>
      </p:sp>
      <p:sp>
        <p:nvSpPr>
          <p:cNvPr id="4" name="Slide Number Placeholder 3"/>
          <p:cNvSpPr>
            <a:spLocks noGrp="1"/>
          </p:cNvSpPr>
          <p:nvPr>
            <p:ph type="sldNum" sz="quarter" idx="10"/>
          </p:nvPr>
        </p:nvSpPr>
        <p:spPr/>
        <p:txBody>
          <a:bodyPr/>
          <a:lstStyle/>
          <a:p>
            <a:fld id="{900705A2-F21F-E045-B49E-40C85413C1B4}" type="slidenum">
              <a:rPr lang="en-US" smtClean="0"/>
              <a:t>26</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27</a:t>
            </a:fld>
            <a:endParaRPr lang="en-US" dirty="0"/>
          </a:p>
        </p:txBody>
      </p:sp>
    </p:spTree>
    <p:extLst>
      <p:ext uri="{BB962C8B-B14F-4D97-AF65-F5344CB8AC3E}">
        <p14:creationId xmlns:p14="http://schemas.microsoft.com/office/powerpoint/2010/main" val="653409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0" baseline="0" dirty="0"/>
              <a:t>Results for health condition that limits work</a:t>
            </a:r>
          </a:p>
          <a:p>
            <a:r>
              <a:rPr lang="en-US" b="0" baseline="0" dirty="0"/>
              <a:t>Health condition that prevents work</a:t>
            </a:r>
          </a:p>
        </p:txBody>
      </p:sp>
      <p:sp>
        <p:nvSpPr>
          <p:cNvPr id="4" name="Slide Number Placeholder 3"/>
          <p:cNvSpPr>
            <a:spLocks noGrp="1"/>
          </p:cNvSpPr>
          <p:nvPr>
            <p:ph type="sldNum" sz="quarter" idx="10"/>
          </p:nvPr>
        </p:nvSpPr>
        <p:spPr/>
        <p:txBody>
          <a:bodyPr/>
          <a:lstStyle/>
          <a:p>
            <a:fld id="{900705A2-F21F-E045-B49E-40C85413C1B4}" type="slidenum">
              <a:rPr lang="en-US" smtClean="0"/>
              <a:t>28</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29</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0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30</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31</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32</a:t>
            </a:fld>
            <a:endParaRPr lang="en-US" dirty="0"/>
          </a:p>
        </p:txBody>
      </p:sp>
    </p:spTree>
    <p:extLst>
      <p:ext uri="{BB962C8B-B14F-4D97-AF65-F5344CB8AC3E}">
        <p14:creationId xmlns:p14="http://schemas.microsoft.com/office/powerpoint/2010/main" val="653409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33</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34</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35</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36</a:t>
            </a:fld>
            <a:endParaRPr lang="en-US" dirty="0"/>
          </a:p>
        </p:txBody>
      </p:sp>
    </p:spTree>
    <p:extLst>
      <p:ext uri="{BB962C8B-B14F-4D97-AF65-F5344CB8AC3E}">
        <p14:creationId xmlns:p14="http://schemas.microsoft.com/office/powerpoint/2010/main" val="653409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37</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r>
              <a:rPr lang="en-US" b="0" dirty="0"/>
              <a:t>Indications of significance or precision?</a:t>
            </a:r>
          </a:p>
        </p:txBody>
      </p:sp>
      <p:sp>
        <p:nvSpPr>
          <p:cNvPr id="4" name="Slide Number Placeholder 3"/>
          <p:cNvSpPr>
            <a:spLocks noGrp="1"/>
          </p:cNvSpPr>
          <p:nvPr>
            <p:ph type="sldNum" sz="quarter" idx="10"/>
          </p:nvPr>
        </p:nvSpPr>
        <p:spPr/>
        <p:txBody>
          <a:bodyPr/>
          <a:lstStyle/>
          <a:p>
            <a:fld id="{900705A2-F21F-E045-B49E-40C85413C1B4}" type="slidenum">
              <a:rPr lang="en-US" smtClean="0"/>
              <a:t>38</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39</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040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40</a:t>
            </a:fld>
            <a:endParaRPr lang="en-US" dirty="0"/>
          </a:p>
        </p:txBody>
      </p:sp>
    </p:spTree>
    <p:extLst>
      <p:ext uri="{BB962C8B-B14F-4D97-AF65-F5344CB8AC3E}">
        <p14:creationId xmlns:p14="http://schemas.microsoft.com/office/powerpoint/2010/main" val="653409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41</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42</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43</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44</a:t>
            </a:fld>
            <a:endParaRPr lang="en-US" dirty="0"/>
          </a:p>
        </p:txBody>
      </p:sp>
    </p:spTree>
    <p:extLst>
      <p:ext uri="{BB962C8B-B14F-4D97-AF65-F5344CB8AC3E}">
        <p14:creationId xmlns:p14="http://schemas.microsoft.com/office/powerpoint/2010/main" val="3853599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45</a:t>
            </a:fld>
            <a:endParaRPr lang="en-US" dirty="0"/>
          </a:p>
        </p:txBody>
      </p:sp>
    </p:spTree>
    <p:extLst>
      <p:ext uri="{BB962C8B-B14F-4D97-AF65-F5344CB8AC3E}">
        <p14:creationId xmlns:p14="http://schemas.microsoft.com/office/powerpoint/2010/main" val="3925431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46</a:t>
            </a:fld>
            <a:endParaRPr lang="en-US" dirty="0"/>
          </a:p>
        </p:txBody>
      </p:sp>
    </p:spTree>
    <p:extLst>
      <p:ext uri="{BB962C8B-B14F-4D97-AF65-F5344CB8AC3E}">
        <p14:creationId xmlns:p14="http://schemas.microsoft.com/office/powerpoint/2010/main" val="4147497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47</a:t>
            </a:fld>
            <a:endParaRPr lang="en-US" dirty="0"/>
          </a:p>
        </p:txBody>
      </p:sp>
    </p:spTree>
    <p:extLst>
      <p:ext uri="{BB962C8B-B14F-4D97-AF65-F5344CB8AC3E}">
        <p14:creationId xmlns:p14="http://schemas.microsoft.com/office/powerpoint/2010/main" val="653409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48</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49</a:t>
            </a:fld>
            <a:endParaRPr lang="en-US" dirty="0"/>
          </a:p>
        </p:txBody>
      </p:sp>
    </p:spTree>
    <p:extLst>
      <p:ext uri="{BB962C8B-B14F-4D97-AF65-F5344CB8AC3E}">
        <p14:creationId xmlns:p14="http://schemas.microsoft.com/office/powerpoint/2010/main" val="120248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00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51</a:t>
            </a:fld>
            <a:endParaRPr lang="en-US" dirty="0"/>
          </a:p>
        </p:txBody>
      </p:sp>
    </p:spTree>
    <p:extLst>
      <p:ext uri="{BB962C8B-B14F-4D97-AF65-F5344CB8AC3E}">
        <p14:creationId xmlns:p14="http://schemas.microsoft.com/office/powerpoint/2010/main" val="653409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52</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53</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54</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55</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56</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900705A2-F21F-E045-B49E-40C85413C1B4}" type="slidenum">
              <a:rPr lang="en-US" smtClean="0"/>
              <a:t>57</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58</a:t>
            </a:fld>
            <a:endParaRPr lang="en-US" dirty="0"/>
          </a:p>
        </p:txBody>
      </p:sp>
    </p:spTree>
    <p:extLst>
      <p:ext uri="{BB962C8B-B14F-4D97-AF65-F5344CB8AC3E}">
        <p14:creationId xmlns:p14="http://schemas.microsoft.com/office/powerpoint/2010/main" val="1395170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59</a:t>
            </a:fld>
            <a:endParaRPr lang="en-US" dirty="0"/>
          </a:p>
        </p:txBody>
      </p:sp>
    </p:spTree>
    <p:extLst>
      <p:ext uri="{BB962C8B-B14F-4D97-AF65-F5344CB8AC3E}">
        <p14:creationId xmlns:p14="http://schemas.microsoft.com/office/powerpoint/2010/main" val="772114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60</a:t>
            </a:fld>
            <a:endParaRPr lang="en-US" dirty="0"/>
          </a:p>
        </p:txBody>
      </p:sp>
    </p:spTree>
    <p:extLst>
      <p:ext uri="{BB962C8B-B14F-4D97-AF65-F5344CB8AC3E}">
        <p14:creationId xmlns:p14="http://schemas.microsoft.com/office/powerpoint/2010/main" val="272604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00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61</a:t>
            </a:fld>
            <a:endParaRPr lang="en-US" dirty="0"/>
          </a:p>
        </p:txBody>
      </p:sp>
    </p:spTree>
    <p:extLst>
      <p:ext uri="{BB962C8B-B14F-4D97-AF65-F5344CB8AC3E}">
        <p14:creationId xmlns:p14="http://schemas.microsoft.com/office/powerpoint/2010/main" val="885502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62</a:t>
            </a:fld>
            <a:endParaRPr lang="en-US" dirty="0"/>
          </a:p>
        </p:txBody>
      </p:sp>
    </p:spTree>
    <p:extLst>
      <p:ext uri="{BB962C8B-B14F-4D97-AF65-F5344CB8AC3E}">
        <p14:creationId xmlns:p14="http://schemas.microsoft.com/office/powerpoint/2010/main" val="3550651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76">
              <a:defRPr/>
            </a:pPr>
            <a:endParaRPr lang="en-US" b="0" dirty="0"/>
          </a:p>
        </p:txBody>
      </p:sp>
      <p:sp>
        <p:nvSpPr>
          <p:cNvPr id="4" name="Slide Number Placeholder 3"/>
          <p:cNvSpPr>
            <a:spLocks noGrp="1"/>
          </p:cNvSpPr>
          <p:nvPr>
            <p:ph type="sldNum" sz="quarter" idx="10"/>
          </p:nvPr>
        </p:nvSpPr>
        <p:spPr/>
        <p:txBody>
          <a:bodyPr/>
          <a:lstStyle/>
          <a:p>
            <a:fld id="{900705A2-F21F-E045-B49E-40C85413C1B4}" type="slidenum">
              <a:rPr lang="en-US" smtClean="0"/>
              <a:t>63</a:t>
            </a:fld>
            <a:endParaRPr lang="en-US" dirty="0"/>
          </a:p>
        </p:txBody>
      </p:sp>
    </p:spTree>
    <p:extLst>
      <p:ext uri="{BB962C8B-B14F-4D97-AF65-F5344CB8AC3E}">
        <p14:creationId xmlns:p14="http://schemas.microsoft.com/office/powerpoint/2010/main" val="18592869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64</a:t>
            </a:fld>
            <a:endParaRPr lang="en-US" dirty="0"/>
          </a:p>
        </p:txBody>
      </p:sp>
    </p:spTree>
    <p:extLst>
      <p:ext uri="{BB962C8B-B14F-4D97-AF65-F5344CB8AC3E}">
        <p14:creationId xmlns:p14="http://schemas.microsoft.com/office/powerpoint/2010/main" val="3675560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65</a:t>
            </a:fld>
            <a:endParaRPr lang="en-US" dirty="0"/>
          </a:p>
        </p:txBody>
      </p:sp>
    </p:spTree>
    <p:extLst>
      <p:ext uri="{BB962C8B-B14F-4D97-AF65-F5344CB8AC3E}">
        <p14:creationId xmlns:p14="http://schemas.microsoft.com/office/powerpoint/2010/main" val="40438369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66</a:t>
            </a:fld>
            <a:endParaRPr lang="en-US" dirty="0"/>
          </a:p>
        </p:txBody>
      </p:sp>
    </p:spTree>
    <p:extLst>
      <p:ext uri="{BB962C8B-B14F-4D97-AF65-F5344CB8AC3E}">
        <p14:creationId xmlns:p14="http://schemas.microsoft.com/office/powerpoint/2010/main" val="32690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We should discuss the last bullet.  The setting of reimbursement rates like FMAP (which is based on per capital income) is a related but different issue.</a:t>
            </a:r>
          </a:p>
          <a:p>
            <a:pPr lvl="0"/>
            <a:r>
              <a:rPr lang="en-US" dirty="0"/>
              <a:t>Programs with funds allocated geographically based on local poverty rates include HUD’s Community Development Block Grants/Entitlement Grants Program and DOT’s Job Access-Reverse Commute Program (Reamer 2010).</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91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We could expand on the first bullet.</a:t>
            </a:r>
          </a:p>
          <a:p>
            <a:pPr marL="228600" lvl="0" indent="-228600">
              <a:buAutoNum type="arabicParenR"/>
            </a:pPr>
            <a:r>
              <a:rPr lang="en-US" dirty="0"/>
              <a:t>Relevant to determine deprivation for purposes of targeting.</a:t>
            </a:r>
          </a:p>
          <a:p>
            <a:pPr marL="228600" lvl="0" indent="-228600">
              <a:buAutoNum type="arabicParenR"/>
            </a:pPr>
            <a:r>
              <a:rPr lang="en-US" dirty="0"/>
              <a:t>Researchers and the public generally care about poverty because it is related to other measures of deprivation.</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0705A2-F21F-E045-B49E-40C85413C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0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9</a:t>
            </a:fld>
            <a:endParaRPr lang="en-US"/>
          </a:p>
        </p:txBody>
      </p:sp>
    </p:spTree>
    <p:extLst>
      <p:ext uri="{BB962C8B-B14F-4D97-AF65-F5344CB8AC3E}">
        <p14:creationId xmlns:p14="http://schemas.microsoft.com/office/powerpoint/2010/main" val="65340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8C94A6-EE8B-854C-8846-5E0509E1F7FF}"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44184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3B9B-C736-E34F-98AA-47F78ED17D1C}"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320277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7"/>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566DC7-51F4-FB47-9CD7-C283B5DA5A93}"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15266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BBEA4-8887-BB4D-980D-3358CE36CC22}"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282464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79F752-ACA6-974E-8E0D-E73235088BD2}"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414398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9B22A9-B6FE-5248-A407-8FBE51F53B4B}" type="datetime1">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400399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1E138E-53FA-A347-89AC-321945510D91}" type="datetime1">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85999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680485-A94D-9E4A-A026-CF646A19C09C}" type="datetime1">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27640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BB5E2-66C1-1742-AB4E-866DAD50F185}" type="datetime1">
              <a:rPr lang="en-US" smtClean="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77344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50C844FC-1D6D-6647-A2EE-1CA90CFA4564}" type="datetime1">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151686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8C3F4DA9-1255-BA49-8FD8-CABC850D8518}" type="datetime1">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dirty="0"/>
          </a:p>
        </p:txBody>
      </p:sp>
    </p:spTree>
    <p:extLst>
      <p:ext uri="{BB962C8B-B14F-4D97-AF65-F5344CB8AC3E}">
        <p14:creationId xmlns:p14="http://schemas.microsoft.com/office/powerpoint/2010/main" val="375518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0DEAA012-4F6E-704B-AAC7-9D60005DC93D}" type="datetime1">
              <a:rPr lang="en-US" smtClean="0"/>
              <a:t>5/11/2021</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4E500727-ADA8-4793-93A3-A3C1E74ECD86}" type="slidenum">
              <a:rPr lang="en-US" smtClean="0"/>
              <a:t>‹#›</a:t>
            </a:fld>
            <a:endParaRPr lang="en-US" dirty="0"/>
          </a:p>
        </p:txBody>
      </p:sp>
    </p:spTree>
    <p:extLst>
      <p:ext uri="{BB962C8B-B14F-4D97-AF65-F5344CB8AC3E}">
        <p14:creationId xmlns:p14="http://schemas.microsoft.com/office/powerpoint/2010/main" val="408676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Multipliers%20for%20Poverty%20Thresholds.p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localhost/Users/derekwu/Desktop/CID%20Project/Website/map_adjmri_percchange_state_3yr.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localhost/Users/derekwu/Desktop/CID%20Project/Website/map_adjmri_percchange_county_3yr.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Poverty%20Rates%20by%20Characteristic%20(Comb).p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Outcome%20Summary%20-%20Sig%20vs%20No%20Sig%20(SPM).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Document3.docx"/></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Outcome%20Summary%20-%20Sig%20vs%20No%20Sig%20(CIPM).pn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scaling_factor_perminc_cipm_slides.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scaling_factor_ed_cipm_slides.p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RPP%20(SPM)%20-%20Less.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RPP%20(CIPM)%20-%20Less.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Deep%20vs%20Near%20Poor%20(SPM)%20-%20Less.p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Deep%20vs%20Near%20Poor%20(CIPM)%20-%20Less.pn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brian.s.curran@gmail.com"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package" Target="../embeddings/Microsoft_Word_Document4.docx"/></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package" Target="../embeddings/Microsoft_Word_Document5.docx"/></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package" Target="../embeddings/Microsoft_Word_Document6.docx"/></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emf"/><Relationship Id="rId4" Type="http://schemas.openxmlformats.org/officeDocument/2006/relationships/package" Target="../embeddings/Microsoft_Word_Document7.doc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emf"/><Relationship Id="rId4" Type="http://schemas.openxmlformats.org/officeDocument/2006/relationships/package" Target="../embeddings/Microsoft_Word_Document8.doc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package" Target="../embeddings/Microsoft_Word_Document9.docx"/></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scaling_factor_perminc_spm_slides.pn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scaling_factor_ed_spm_slides.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RPP%20(SPM)%20-%20More.pn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RPP%20(CIPM)%20-%20More.p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Deep%20vs%20Near%20Poor%20(SPM)%20-%20More.p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file://localhost/Users/derekwu/Desktop/CID%20Project/Geographic%20Adjustments/Analyses/Coeffs%20for%20Deep%20vs%20Near%20Poor%20(CIPM)%20-%20More.pn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49" y="715463"/>
            <a:ext cx="8838163" cy="3481980"/>
          </a:xfrm>
        </p:spPr>
        <p:txBody>
          <a:bodyPr anchor="ctr">
            <a:normAutofit fontScale="90000"/>
          </a:bodyPr>
          <a:lstStyle/>
          <a:p>
            <a:br>
              <a:rPr lang="en-US" sz="3600" dirty="0">
                <a:latin typeface="Arial"/>
                <a:cs typeface="Arial"/>
              </a:rPr>
            </a:br>
            <a:r>
              <a:rPr lang="en-US" sz="3600" dirty="0">
                <a:latin typeface="Arial"/>
                <a:cs typeface="Arial"/>
              </a:rPr>
              <a:t>Does Geographically Adjusting Poverty Thresholds Improve Poverty Measurement and Program Targeting</a:t>
            </a:r>
            <a:r>
              <a:rPr lang="en-US" sz="3600" dirty="0">
                <a:cs typeface="Arial"/>
              </a:rPr>
              <a:t>?</a:t>
            </a:r>
            <a:br>
              <a:rPr lang="en-US" sz="3600" dirty="0">
                <a:cs typeface="Arial"/>
              </a:rPr>
            </a:br>
            <a:r>
              <a:rPr lang="en-US" sz="3600" dirty="0">
                <a:cs typeface="Arial"/>
              </a:rPr>
              <a:t>Poverty and Well-being in West Virginia and Elsewhere</a:t>
            </a:r>
            <a:br>
              <a:rPr lang="en-US" sz="3600" dirty="0">
                <a:latin typeface="Arial"/>
                <a:cs typeface="Arial"/>
              </a:rPr>
            </a:br>
            <a:br>
              <a:rPr lang="en-US" sz="3200" dirty="0">
                <a:latin typeface="Arial"/>
                <a:ea typeface="Arial Unicode MS" panose="020B0604020202020204" pitchFamily="34" charset="-128"/>
                <a:cs typeface="Arial"/>
              </a:rPr>
            </a:br>
            <a:r>
              <a:rPr lang="en-US" sz="2000" b="1" dirty="0">
                <a:latin typeface="Arial"/>
                <a:ea typeface="Arial Unicode MS" panose="020B0604020202020204" pitchFamily="34" charset="-128"/>
                <a:cs typeface="Arial"/>
              </a:rPr>
              <a:t>Bruce D. Meyer</a:t>
            </a:r>
            <a:r>
              <a:rPr lang="en-US" sz="2000" dirty="0">
                <a:latin typeface="Arial"/>
                <a:ea typeface="Arial Unicode MS" panose="020B0604020202020204" pitchFamily="34" charset="-128"/>
                <a:cs typeface="Arial"/>
              </a:rPr>
              <a:t>, University of Chicago, NBER, and AEI</a:t>
            </a:r>
            <a:br>
              <a:rPr lang="en-US" sz="2000" dirty="0">
                <a:latin typeface="Arial"/>
                <a:ea typeface="Arial Unicode MS" panose="020B0604020202020204" pitchFamily="34" charset="-128"/>
                <a:cs typeface="Arial"/>
              </a:rPr>
            </a:br>
            <a:br>
              <a:rPr lang="en-US" sz="2000" dirty="0">
                <a:latin typeface="Arial"/>
                <a:ea typeface="Arial Unicode MS" panose="020B0604020202020204" pitchFamily="34" charset="-128"/>
                <a:cs typeface="Arial"/>
              </a:rPr>
            </a:br>
            <a:r>
              <a:rPr lang="en-US" sz="2000" b="1" dirty="0">
                <a:latin typeface="Arial"/>
                <a:ea typeface="Arial Unicode MS" panose="020B0604020202020204" pitchFamily="34" charset="-128"/>
                <a:cs typeface="Arial"/>
              </a:rPr>
              <a:t>Derek Wu</a:t>
            </a:r>
            <a:r>
              <a:rPr lang="en-US" sz="2000" dirty="0">
                <a:latin typeface="Arial"/>
                <a:ea typeface="Arial Unicode MS" panose="020B0604020202020204" pitchFamily="34" charset="-128"/>
                <a:cs typeface="Arial"/>
              </a:rPr>
              <a:t>, University of Chicago</a:t>
            </a:r>
            <a:br>
              <a:rPr lang="en-US" sz="2000" dirty="0">
                <a:latin typeface="Arial"/>
                <a:ea typeface="Arial Unicode MS" panose="020B0604020202020204" pitchFamily="34" charset="-128"/>
                <a:cs typeface="Arial"/>
              </a:rPr>
            </a:br>
            <a:br>
              <a:rPr lang="en-US" sz="2000" dirty="0">
                <a:latin typeface="Arial"/>
                <a:ea typeface="Arial Unicode MS" panose="020B0604020202020204" pitchFamily="34" charset="-128"/>
                <a:cs typeface="Arial"/>
              </a:rPr>
            </a:br>
            <a:r>
              <a:rPr lang="en-US" sz="2000" b="1" dirty="0">
                <a:latin typeface="Arial"/>
                <a:ea typeface="Arial Unicode MS" panose="020B0604020202020204" pitchFamily="34" charset="-128"/>
                <a:cs typeface="Arial"/>
              </a:rPr>
              <a:t>Brian Curran</a:t>
            </a:r>
            <a:r>
              <a:rPr lang="en-US" sz="2000" dirty="0">
                <a:latin typeface="Arial"/>
                <a:ea typeface="Arial Unicode MS" panose="020B0604020202020204" pitchFamily="34" charset="-128"/>
                <a:cs typeface="Arial"/>
              </a:rPr>
              <a:t>, University of Chicago</a:t>
            </a:r>
            <a:br>
              <a:rPr lang="en-US" sz="2000" dirty="0">
                <a:latin typeface="Arial"/>
                <a:ea typeface="Arial Unicode MS" panose="020B0604020202020204" pitchFamily="34" charset="-128"/>
                <a:cs typeface="Arial"/>
              </a:rPr>
            </a:br>
            <a:br>
              <a:rPr lang="en-US" sz="2000" dirty="0">
                <a:latin typeface="Arial"/>
                <a:ea typeface="Arial Unicode MS" panose="020B0604020202020204" pitchFamily="34" charset="-128"/>
                <a:cs typeface="Arial"/>
              </a:rPr>
            </a:br>
            <a:endParaRPr lang="en-US" sz="2400" i="1" dirty="0">
              <a:latin typeface="Arial"/>
              <a:ea typeface="Arial Unicode MS" panose="020B0604020202020204" pitchFamily="34" charset="-128"/>
              <a:cs typeface="Arial"/>
            </a:endParaRPr>
          </a:p>
        </p:txBody>
      </p:sp>
      <p:sp>
        <p:nvSpPr>
          <p:cNvPr id="3" name="Subtitle 2"/>
          <p:cNvSpPr>
            <a:spLocks noGrp="1"/>
          </p:cNvSpPr>
          <p:nvPr>
            <p:ph type="subTitle" idx="1"/>
          </p:nvPr>
        </p:nvSpPr>
        <p:spPr>
          <a:xfrm>
            <a:off x="1099031" y="4733405"/>
            <a:ext cx="6858000" cy="1452111"/>
          </a:xfrm>
        </p:spPr>
        <p:txBody>
          <a:bodyPr>
            <a:normAutofit/>
          </a:bodyPr>
          <a:lstStyle/>
          <a:p>
            <a:pPr>
              <a:spcBef>
                <a:spcPts val="0"/>
              </a:spcBef>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0"/>
              </a:spcBef>
            </a:pP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West Virginia University School of Medicine, Grand Rounds</a:t>
            </a:r>
          </a:p>
          <a:p>
            <a:pPr>
              <a:spcBef>
                <a:spcPts val="0"/>
              </a:spcBef>
            </a:pP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May 11, 2021</a:t>
            </a:r>
          </a:p>
        </p:txBody>
      </p:sp>
      <p:sp>
        <p:nvSpPr>
          <p:cNvPr id="4" name="Slide Number Placeholder 3"/>
          <p:cNvSpPr>
            <a:spLocks noGrp="1"/>
          </p:cNvSpPr>
          <p:nvPr>
            <p:ph type="sldNum" sz="quarter" idx="12"/>
          </p:nvPr>
        </p:nvSpPr>
        <p:spPr/>
        <p:txBody>
          <a:bodyPr/>
          <a:lstStyle/>
          <a:p>
            <a:fld id="{4E500727-ADA8-4793-93A3-A3C1E74ECD86}" type="slidenum">
              <a:rPr lang="en-US" smtClean="0"/>
              <a:t>1</a:t>
            </a:fld>
            <a:endParaRPr lang="en-US" dirty="0"/>
          </a:p>
        </p:txBody>
      </p:sp>
      <p:sp>
        <p:nvSpPr>
          <p:cNvPr id="6" name="TextBox 5"/>
          <p:cNvSpPr txBox="1"/>
          <p:nvPr/>
        </p:nvSpPr>
        <p:spPr>
          <a:xfrm>
            <a:off x="1099031" y="5705815"/>
            <a:ext cx="7243056" cy="1015663"/>
          </a:xfrm>
          <a:prstGeom prst="rect">
            <a:avLst/>
          </a:prstGeom>
          <a:noFill/>
        </p:spPr>
        <p:txBody>
          <a:bodyPr wrap="square" rtlCol="0">
            <a:spAutoFit/>
          </a:bodyPr>
          <a:lstStyle/>
          <a:p>
            <a:r>
              <a:rPr lang="en-US" sz="1200" dirty="0"/>
              <a:t>Disclaimer: This presentation, which has been subject to a limited review, is released to inform interested parties of research and to encourage discussion. The views expressed are those of the authors and not those of the U.S. Census Bureau. All results were approved for release by the Census Bureau’s Disclosure Review Board, authorization numbers CBDRB-FY20-ERD002-020 and CBDRB-FY21-ERD002-002.</a:t>
            </a:r>
            <a:endParaRPr lang="en-US" sz="1200" dirty="0">
              <a:effectLst/>
            </a:endParaRPr>
          </a:p>
        </p:txBody>
      </p:sp>
    </p:spTree>
    <p:extLst>
      <p:ext uri="{BB962C8B-B14F-4D97-AF65-F5344CB8AC3E}">
        <p14:creationId xmlns:p14="http://schemas.microsoft.com/office/powerpoint/2010/main" val="3605656053"/>
      </p:ext>
    </p:extLst>
  </p:cSld>
  <p:clrMapOvr>
    <a:masterClrMapping/>
  </p:clrMapOvr>
  <mc:AlternateContent xmlns:mc="http://schemas.openxmlformats.org/markup-compatibility/2006" xmlns:p14="http://schemas.microsoft.com/office/powerpoint/2010/main">
    <mc:Choice Requires="p14">
      <p:transition spd="slow" p14:dur="2000" advTm="5782"/>
    </mc:Choice>
    <mc:Fallback xmlns="">
      <p:transition xmlns:p14="http://schemas.microsoft.com/office/powerpoint/2010/main" spd="slow" advTm="57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68" y="0"/>
            <a:ext cx="78867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Survey Data</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Focus on reference year 2010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2011 Current Population Survey (CPS ASEC)</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Source of official income and poverty estimates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2008 SIPP Panel (surveyed people through 2013)</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Survey with most comprehensive income information</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Sample from reference month 4 of Wave 6 (spanning April-July 2010)</a:t>
            </a:r>
          </a:p>
          <a:p>
            <a:pPr lvl="1"/>
            <a:r>
              <a:rPr lang="en-US" sz="2000" dirty="0">
                <a:latin typeface="Arial" panose="020B0604020202020204" pitchFamily="34" charset="0"/>
                <a:cs typeface="Arial" panose="020B0604020202020204" pitchFamily="34" charset="0"/>
              </a:rPr>
              <a:t>Combine information from Waves 5-8 to calculate annual income for 2010 </a:t>
            </a:r>
          </a:p>
          <a:p>
            <a:pPr lvl="1"/>
            <a:r>
              <a:rPr lang="en-US" sz="2000" dirty="0">
                <a:latin typeface="Arial" panose="020B0604020202020204" pitchFamily="34" charset="0"/>
                <a:cs typeface="Arial" panose="020B0604020202020204" pitchFamily="34" charset="0"/>
              </a:rPr>
              <a:t>Pull in additional well-being outcomes from Waves 4, 6, and 7</a:t>
            </a:r>
          </a:p>
          <a:p>
            <a:pPr lvl="1"/>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10</a:t>
            </a:fld>
            <a:endParaRPr lang="en-US" dirty="0"/>
          </a:p>
        </p:txBody>
      </p:sp>
    </p:spTree>
    <p:extLst>
      <p:ext uri="{BB962C8B-B14F-4D97-AF65-F5344CB8AC3E}">
        <p14:creationId xmlns:p14="http://schemas.microsoft.com/office/powerpoint/2010/main" val="230943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Administrative Data </a:t>
            </a:r>
          </a:p>
        </p:txBody>
      </p:sp>
      <p:graphicFrame>
        <p:nvGraphicFramePr>
          <p:cNvPr id="6" name="Object 5"/>
          <p:cNvGraphicFramePr>
            <a:graphicFrameLocks noChangeAspect="1"/>
          </p:cNvGraphicFramePr>
          <p:nvPr>
            <p:extLst>
              <p:ext uri="{D42A27DB-BD31-4B8C-83A1-F6EECF244321}">
                <p14:modId xmlns:p14="http://schemas.microsoft.com/office/powerpoint/2010/main" val="903223997"/>
              </p:ext>
            </p:extLst>
          </p:nvPr>
        </p:nvGraphicFramePr>
        <p:xfrm>
          <a:off x="0" y="882650"/>
          <a:ext cx="9040813" cy="5738813"/>
        </p:xfrm>
        <a:graphic>
          <a:graphicData uri="http://schemas.openxmlformats.org/presentationml/2006/ole">
            <mc:AlternateContent xmlns:mc="http://schemas.openxmlformats.org/markup-compatibility/2006">
              <mc:Choice xmlns:v="urn:schemas-microsoft-com:vml" Requires="v">
                <p:oleObj spid="_x0000_s1317" name="Document" r:id="rId4" imgW="7378700" imgH="4686300" progId="Word.Document.12">
                  <p:embed/>
                </p:oleObj>
              </mc:Choice>
              <mc:Fallback>
                <p:oleObj name="Document" r:id="rId4" imgW="7378700" imgH="4686300" progId="Word.Document.12">
                  <p:embed/>
                  <p:pic>
                    <p:nvPicPr>
                      <p:cNvPr id="0" name=""/>
                      <p:cNvPicPr/>
                      <p:nvPr/>
                    </p:nvPicPr>
                    <p:blipFill>
                      <a:blip r:embed="rId5"/>
                      <a:stretch>
                        <a:fillRect/>
                      </a:stretch>
                    </p:blipFill>
                    <p:spPr>
                      <a:xfrm>
                        <a:off x="0" y="882650"/>
                        <a:ext cx="9040813" cy="5738813"/>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4E500727-ADA8-4793-93A3-A3C1E74ECD86}" type="slidenum">
              <a:rPr lang="en-US" smtClean="0"/>
              <a:t>11</a:t>
            </a:fld>
            <a:endParaRPr lang="en-US" dirty="0"/>
          </a:p>
        </p:txBody>
      </p:sp>
    </p:spTree>
    <p:extLst>
      <p:ext uri="{BB962C8B-B14F-4D97-AF65-F5344CB8AC3E}">
        <p14:creationId xmlns:p14="http://schemas.microsoft.com/office/powerpoint/2010/main" val="314758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Linking Survey and Administrative Data</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panose="020B0604020202020204" pitchFamily="34" charset="0"/>
                <a:cs typeface="Arial" panose="020B0604020202020204" pitchFamily="34" charset="0"/>
              </a:rPr>
              <a:t>Link survey and administrative data by Protected Identification Key or PIK </a:t>
            </a:r>
          </a:p>
          <a:p>
            <a:pPr lvl="1"/>
            <a:r>
              <a:rPr lang="en-US" sz="2000" dirty="0">
                <a:latin typeface="Arial" panose="020B0604020202020204" pitchFamily="34" charset="0"/>
                <a:cs typeface="Arial" panose="020B0604020202020204" pitchFamily="34" charset="0"/>
              </a:rPr>
              <a:t>PIK rates over 99% in most admin records</a:t>
            </a:r>
          </a:p>
          <a:p>
            <a:pPr lvl="1"/>
            <a:r>
              <a:rPr lang="en-US" sz="2000" dirty="0">
                <a:latin typeface="Arial" panose="020B0604020202020204" pitchFamily="34" charset="0"/>
                <a:cs typeface="Arial" panose="020B0604020202020204" pitchFamily="34" charset="0"/>
              </a:rPr>
              <a:t>PIK rates at sharing unit level over 90% in both surveys </a:t>
            </a:r>
          </a:p>
          <a:p>
            <a:r>
              <a:rPr lang="en-US" sz="2400" dirty="0">
                <a:latin typeface="Arial" panose="020B0604020202020204" pitchFamily="34" charset="0"/>
                <a:cs typeface="Arial" panose="020B0604020202020204" pitchFamily="34" charset="0"/>
              </a:rPr>
              <a:t>SIPP: Keep sharing units with at least one </a:t>
            </a:r>
            <a:r>
              <a:rPr lang="en-US" sz="2400" dirty="0" err="1">
                <a:latin typeface="Arial" panose="020B0604020202020204" pitchFamily="34" charset="0"/>
                <a:cs typeface="Arial" panose="020B0604020202020204" pitchFamily="34" charset="0"/>
              </a:rPr>
              <a:t>PIKed</a:t>
            </a:r>
            <a:r>
              <a:rPr lang="en-US" sz="2400" dirty="0">
                <a:latin typeface="Arial" panose="020B0604020202020204" pitchFamily="34" charset="0"/>
                <a:cs typeface="Arial" panose="020B0604020202020204" pitchFamily="34" charset="0"/>
              </a:rPr>
              <a:t> member </a:t>
            </a:r>
          </a:p>
          <a:p>
            <a:r>
              <a:rPr lang="en-US" sz="2400" dirty="0">
                <a:latin typeface="Arial" panose="020B0604020202020204" pitchFamily="34" charset="0"/>
                <a:cs typeface="Arial" panose="020B0604020202020204" pitchFamily="34" charset="0"/>
              </a:rPr>
              <a:t>CPS: Keep sharing units with at least one </a:t>
            </a:r>
            <a:r>
              <a:rPr lang="en-US" sz="2400" dirty="0" err="1">
                <a:latin typeface="Arial" panose="020B0604020202020204" pitchFamily="34" charset="0"/>
                <a:cs typeface="Arial" panose="020B0604020202020204" pitchFamily="34" charset="0"/>
              </a:rPr>
              <a:t>PIKed</a:t>
            </a:r>
            <a:r>
              <a:rPr lang="en-US" sz="2400" dirty="0">
                <a:latin typeface="Arial" panose="020B0604020202020204" pitchFamily="34" charset="0"/>
                <a:cs typeface="Arial" panose="020B0604020202020204" pitchFamily="34" charset="0"/>
              </a:rPr>
              <a:t> member and no whole imputes </a:t>
            </a:r>
          </a:p>
          <a:p>
            <a:r>
              <a:rPr lang="en-US" sz="2400" dirty="0">
                <a:latin typeface="Arial" panose="020B0604020202020204" pitchFamily="34" charset="0"/>
                <a:cs typeface="Arial" panose="020B0604020202020204" pitchFamily="34" charset="0"/>
              </a:rPr>
              <a:t>Adjust for incomplete </a:t>
            </a:r>
            <a:r>
              <a:rPr lang="en-US" sz="2400" dirty="0" err="1">
                <a:latin typeface="Arial" panose="020B0604020202020204" pitchFamily="34" charset="0"/>
                <a:cs typeface="Arial" panose="020B0604020202020204" pitchFamily="34" charset="0"/>
              </a:rPr>
              <a:t>PIKing</a:t>
            </a:r>
            <a:r>
              <a:rPr lang="en-US" sz="2400" dirty="0">
                <a:latin typeface="Arial" panose="020B0604020202020204" pitchFamily="34" charset="0"/>
                <a:cs typeface="Arial" panose="020B0604020202020204" pitchFamily="34" charset="0"/>
              </a:rPr>
              <a:t> through weighting</a:t>
            </a:r>
          </a:p>
        </p:txBody>
      </p:sp>
      <p:sp>
        <p:nvSpPr>
          <p:cNvPr id="4" name="Slide Number Placeholder 3"/>
          <p:cNvSpPr>
            <a:spLocks noGrp="1"/>
          </p:cNvSpPr>
          <p:nvPr>
            <p:ph type="sldNum" sz="quarter" idx="12"/>
          </p:nvPr>
        </p:nvSpPr>
        <p:spPr/>
        <p:txBody>
          <a:bodyPr/>
          <a:lstStyle/>
          <a:p>
            <a:fld id="{4E500727-ADA8-4793-93A3-A3C1E74ECD86}" type="slidenum">
              <a:rPr lang="en-US" smtClean="0"/>
              <a:t>12</a:t>
            </a:fld>
            <a:endParaRPr lang="en-US"/>
          </a:p>
        </p:txBody>
      </p:sp>
    </p:spTree>
    <p:extLst>
      <p:ext uri="{BB962C8B-B14F-4D97-AF65-F5344CB8AC3E}">
        <p14:creationId xmlns:p14="http://schemas.microsoft.com/office/powerpoint/2010/main" val="150911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Construction of Poverty Measures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13</a:t>
            </a:fld>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903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Supplemental Poverty Measure (SPM)</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Resource Measure (from survey):</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Pre-tax money income + in-kind transfers </a:t>
            </a:r>
            <a:r>
              <a:rPr lang="mr-IN" sz="2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expenses/taxes</a:t>
            </a:r>
          </a:p>
          <a:p>
            <a:r>
              <a:rPr lang="en-US" sz="2400" dirty="0">
                <a:latin typeface="Arial" panose="020B0604020202020204" pitchFamily="34" charset="0"/>
                <a:cs typeface="Arial" panose="020B0604020202020204" pitchFamily="34" charset="0"/>
              </a:rPr>
              <a:t>Poverty Threshold:</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r>
              <a:rPr lang="en-US" sz="1600" i="1" dirty="0">
                <a:latin typeface="Arial" panose="020B0604020202020204" pitchFamily="34" charset="0"/>
                <a:cs typeface="Arial" panose="020B0604020202020204" pitchFamily="34" charset="0"/>
              </a:rPr>
              <a:t>t </a:t>
            </a:r>
            <a:r>
              <a:rPr lang="en-US" sz="1600" dirty="0">
                <a:latin typeface="Arial" panose="020B0604020202020204" pitchFamily="34" charset="0"/>
                <a:cs typeface="Arial" panose="020B0604020202020204" pitchFamily="34" charset="0"/>
              </a:rPr>
              <a:t>= housing tenure, </a:t>
            </a:r>
            <a:r>
              <a:rPr lang="en-US" sz="1600" i="1" dirty="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 # adults, </a:t>
            </a:r>
            <a:r>
              <a:rPr lang="en-US" sz="1600" i="1" dirty="0">
                <a:latin typeface="Arial" panose="020B0604020202020204" pitchFamily="34" charset="0"/>
                <a:cs typeface="Arial" panose="020B0604020202020204" pitchFamily="34" charset="0"/>
              </a:rPr>
              <a:t>c </a:t>
            </a:r>
            <a:r>
              <a:rPr lang="en-US" sz="1600" dirty="0">
                <a:latin typeface="Arial" panose="020B0604020202020204" pitchFamily="34" charset="0"/>
                <a:cs typeface="Arial" panose="020B0604020202020204" pitchFamily="34" charset="0"/>
              </a:rPr>
              <a:t>= # children, </a:t>
            </a:r>
            <a:r>
              <a:rPr lang="en-US" sz="1600" i="1" dirty="0">
                <a:latin typeface="Arial" panose="020B0604020202020204" pitchFamily="34" charset="0"/>
                <a:cs typeface="Arial" panose="020B0604020202020204" pitchFamily="34" charset="0"/>
              </a:rPr>
              <a:t>s = </a:t>
            </a:r>
            <a:r>
              <a:rPr lang="en-US" sz="1600" dirty="0">
                <a:latin typeface="Arial" panose="020B0604020202020204" pitchFamily="34" charset="0"/>
                <a:cs typeface="Arial" panose="020B0604020202020204" pitchFamily="34" charset="0"/>
              </a:rPr>
              <a:t>state, </a:t>
            </a:r>
            <a:r>
              <a:rPr lang="en-US" sz="1600" i="1" dirty="0">
                <a:latin typeface="Arial" panose="020B0604020202020204" pitchFamily="34" charset="0"/>
                <a:cs typeface="Arial" panose="020B0604020202020204" pitchFamily="34" charset="0"/>
              </a:rPr>
              <a:t>m = MSA</a:t>
            </a:r>
          </a:p>
          <a:p>
            <a:pPr lvl="1"/>
            <a:r>
              <a:rPr lang="en-US" sz="1600" i="1" dirty="0">
                <a:latin typeface="Arial" panose="020B0604020202020204" pitchFamily="34" charset="0"/>
                <a:cs typeface="Arial" panose="020B0604020202020204" pitchFamily="34" charset="0"/>
              </a:rPr>
              <a:t>E </a:t>
            </a:r>
            <a:r>
              <a:rPr lang="en-US" sz="1600" dirty="0">
                <a:latin typeface="Arial" panose="020B0604020202020204" pitchFamily="34" charset="0"/>
                <a:cs typeface="Arial" panose="020B0604020202020204" pitchFamily="34" charset="0"/>
              </a:rPr>
              <a:t>= equivalence scale for two-adult, two-child sharing unit</a:t>
            </a:r>
          </a:p>
          <a:p>
            <a:pPr lvl="1"/>
            <a:r>
              <a:rPr lang="en-US" sz="1600" i="1" dirty="0">
                <a:latin typeface="Arial" panose="020B0604020202020204" pitchFamily="34" charset="0"/>
                <a:cs typeface="Arial" panose="020B0604020202020204" pitchFamily="34" charset="0"/>
              </a:rPr>
              <a:t>MRI </a:t>
            </a:r>
            <a:r>
              <a:rPr lang="en-US" sz="1600" dirty="0">
                <a:latin typeface="Arial" panose="020B0604020202020204" pitchFamily="34" charset="0"/>
                <a:cs typeface="Arial" panose="020B0604020202020204" pitchFamily="34" charset="0"/>
              </a:rPr>
              <a:t>= median rent index (median gross rent for 2-bedroom unit in geographic area divided by national median for same unit type)</a:t>
            </a:r>
            <a:endParaRPr lang="en-US" sz="1600" i="1" dirty="0">
              <a:latin typeface="Arial" panose="020B0604020202020204" pitchFamily="34" charset="0"/>
              <a:cs typeface="Arial" panose="020B0604020202020204" pitchFamily="34" charset="0"/>
            </a:endParaRPr>
          </a:p>
          <a:p>
            <a:pPr marL="0" indent="0">
              <a:buNone/>
            </a:pP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14</a:t>
            </a:fld>
            <a:endParaRPr lang="en-US" dirty="0"/>
          </a:p>
        </p:txBody>
      </p:sp>
      <p:pic>
        <p:nvPicPr>
          <p:cNvPr id="9" name="Picture 8" descr="Screen Shot 2020-10-07 at 5.42.02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44" y="2592052"/>
            <a:ext cx="7776205" cy="1248906"/>
          </a:xfrm>
          <a:prstGeom prst="rect">
            <a:avLst/>
          </a:prstGeom>
        </p:spPr>
      </p:pic>
    </p:spTree>
    <p:extLst>
      <p:ext uri="{BB962C8B-B14F-4D97-AF65-F5344CB8AC3E}">
        <p14:creationId xmlns:p14="http://schemas.microsoft.com/office/powerpoint/2010/main" val="260685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200" dirty="0">
                <a:solidFill>
                  <a:srgbClr val="C00000"/>
                </a:solidFill>
                <a:latin typeface="Arial" panose="020B0604020202020204" pitchFamily="34" charset="0"/>
                <a:cs typeface="Arial" panose="020B0604020202020204" pitchFamily="34" charset="0"/>
              </a:rPr>
              <a:t>Comprehensive Income Poverty Measure (CIPM)</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Resource Measure (from survey and admin. data):</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Pre-tax money income + in-kind transfers + asset flows (from home, car, &amp; other assets) </a:t>
            </a:r>
            <a:r>
              <a:rPr lang="mr-IN" sz="2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taxes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Note that we can only incorporate asset flows in SIPP</a:t>
            </a:r>
          </a:p>
          <a:p>
            <a:r>
              <a:rPr lang="en-US" sz="2400" dirty="0">
                <a:latin typeface="Arial" panose="020B0604020202020204" pitchFamily="34" charset="0"/>
                <a:cs typeface="Arial" panose="020B0604020202020204" pitchFamily="34" charset="0"/>
              </a:rPr>
              <a:t>Poverty Thresholds: Same as SPM, except we no longer vary thresholds by housing tenure </a:t>
            </a:r>
          </a:p>
          <a:p>
            <a:pPr lvl="1"/>
            <a:r>
              <a:rPr lang="en-US" sz="2000" dirty="0">
                <a:latin typeface="Arial" panose="020B0604020202020204" pitchFamily="34" charset="0"/>
                <a:cs typeface="Arial" panose="020B0604020202020204" pitchFamily="34" charset="0"/>
              </a:rPr>
              <a:t>No longer need to implicitly account for differences in available resources because we explicitly account for flow value of home ownership in resource measure</a:t>
            </a:r>
          </a:p>
          <a:p>
            <a:pPr lvl="1"/>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15</a:t>
            </a:fld>
            <a:endParaRPr lang="en-US" dirty="0"/>
          </a:p>
        </p:txBody>
      </p:sp>
    </p:spTree>
    <p:extLst>
      <p:ext uri="{BB962C8B-B14F-4D97-AF65-F5344CB8AC3E}">
        <p14:creationId xmlns:p14="http://schemas.microsoft.com/office/powerpoint/2010/main" val="374587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Additional Methods</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To construct the SPM and CIPM without a geographic adjustment, we simply remove the geographic adjustment factor from the thresholds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For both the SPM and CIPM (with and without a geographic adjustment), we proportionately adjust thresholds so that the poverty rate is always fixed at 15.1% (equal to OPM in 2010)</a:t>
            </a:r>
          </a:p>
          <a:p>
            <a:endParaRPr lang="en-US" sz="2000" dirty="0">
              <a:latin typeface="Arial" panose="020B0604020202020204" pitchFamily="34" charset="0"/>
              <a:cs typeface="Arial" panose="020B0604020202020204" pitchFamily="34" charset="0"/>
            </a:endParaRPr>
          </a:p>
          <a:p>
            <a:pPr lvl="1"/>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16</a:t>
            </a:fld>
            <a:endParaRPr lang="en-US" dirty="0"/>
          </a:p>
        </p:txBody>
      </p:sp>
    </p:spTree>
    <p:extLst>
      <p:ext uri="{BB962C8B-B14F-4D97-AF65-F5344CB8AC3E}">
        <p14:creationId xmlns:p14="http://schemas.microsoft.com/office/powerpoint/2010/main" val="423417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Proportions of OPM Threshold Used to Anchor </a:t>
            </a:r>
            <a:br>
              <a:rPr lang="en-US" sz="2800" dirty="0">
                <a:solidFill>
                  <a:srgbClr val="C00000"/>
                </a:solidFill>
                <a:latin typeface="Arial" panose="020B0604020202020204" pitchFamily="34" charset="0"/>
                <a:cs typeface="Arial" panose="020B0604020202020204" pitchFamily="34" charset="0"/>
              </a:rPr>
            </a:br>
            <a:r>
              <a:rPr lang="en-US" sz="2800" dirty="0">
                <a:solidFill>
                  <a:srgbClr val="C00000"/>
                </a:solidFill>
                <a:latin typeface="Arial" panose="020B0604020202020204" pitchFamily="34" charset="0"/>
                <a:cs typeface="Arial" panose="020B0604020202020204" pitchFamily="34" charset="0"/>
              </a:rPr>
              <a:t>Poverty Rates at Official Level (15.1%)</a:t>
            </a:r>
          </a:p>
        </p:txBody>
      </p:sp>
      <p:sp>
        <p:nvSpPr>
          <p:cNvPr id="4" name="Slide Number Placeholder 3"/>
          <p:cNvSpPr>
            <a:spLocks noGrp="1"/>
          </p:cNvSpPr>
          <p:nvPr>
            <p:ph type="sldNum" sz="quarter" idx="12"/>
          </p:nvPr>
        </p:nvSpPr>
        <p:spPr/>
        <p:txBody>
          <a:bodyPr/>
          <a:lstStyle/>
          <a:p>
            <a:fld id="{4E500727-ADA8-4793-93A3-A3C1E74ECD86}" type="slidenum">
              <a:rPr lang="en-US" smtClean="0"/>
              <a:t>17</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72" cy="5152359"/>
          </a:xfrm>
          <a:prstGeom prst="rect">
            <a:avLst/>
          </a:prstGeom>
        </p:spPr>
      </p:pic>
    </p:spTree>
    <p:extLst>
      <p:ext uri="{BB962C8B-B14F-4D97-AF65-F5344CB8AC3E}">
        <p14:creationId xmlns:p14="http://schemas.microsoft.com/office/powerpoint/2010/main" val="64323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Changes in Poverty Rates</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with a Geographic Adjustment</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18</a:t>
            </a:fld>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950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Percent Change in Poverty Rate After Applying 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Geographic Adjustment (by State)</a:t>
            </a:r>
          </a:p>
        </p:txBody>
      </p:sp>
      <p:sp>
        <p:nvSpPr>
          <p:cNvPr id="4" name="Slide Number Placeholder 3"/>
          <p:cNvSpPr>
            <a:spLocks noGrp="1"/>
          </p:cNvSpPr>
          <p:nvPr>
            <p:ph type="sldNum" sz="quarter" idx="12"/>
          </p:nvPr>
        </p:nvSpPr>
        <p:spPr/>
        <p:txBody>
          <a:bodyPr/>
          <a:lstStyle/>
          <a:p>
            <a:fld id="{4E500727-ADA8-4793-93A3-A3C1E74ECD86}" type="slidenum">
              <a:rPr lang="en-US" smtClean="0"/>
              <a:t>19</a:t>
            </a:fld>
            <a:endParaRPr lang="en-US" dirty="0"/>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61541" y="1017756"/>
            <a:ext cx="8578329" cy="5152358"/>
          </a:xfrm>
          <a:prstGeom prst="rect">
            <a:avLst/>
          </a:prstGeom>
        </p:spPr>
      </p:pic>
      <p:sp>
        <p:nvSpPr>
          <p:cNvPr id="7" name="TextBox 6"/>
          <p:cNvSpPr txBox="1"/>
          <p:nvPr/>
        </p:nvSpPr>
        <p:spPr>
          <a:xfrm>
            <a:off x="490663" y="6334902"/>
            <a:ext cx="4646862" cy="400110"/>
          </a:xfrm>
          <a:prstGeom prst="rect">
            <a:avLst/>
          </a:prstGeom>
          <a:noFill/>
        </p:spPr>
        <p:txBody>
          <a:bodyPr wrap="square" rtlCol="0">
            <a:spAutoFit/>
          </a:bodyPr>
          <a:lstStyle/>
          <a:p>
            <a:r>
              <a:rPr lang="en-US" sz="1000" dirty="0"/>
              <a:t>Source: 2010-2012 CPS ASEC (Public-Use); Supplemental Poverty Measure</a:t>
            </a:r>
          </a:p>
          <a:p>
            <a:endParaRPr lang="en-US" sz="1000" dirty="0"/>
          </a:p>
        </p:txBody>
      </p:sp>
    </p:spTree>
    <p:extLst>
      <p:ext uri="{BB962C8B-B14F-4D97-AF65-F5344CB8AC3E}">
        <p14:creationId xmlns:p14="http://schemas.microsoft.com/office/powerpoint/2010/main" val="111433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Motivation</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ea typeface="Arial Unicode MS" panose="020B0604020202020204" pitchFamily="34" charset="-128"/>
                <a:cs typeface="Arial"/>
              </a:rPr>
              <a:t>Prices differ greatly across geography</a:t>
            </a:r>
          </a:p>
          <a:p>
            <a:pPr lvl="1"/>
            <a:r>
              <a:rPr lang="en-US" sz="2000" dirty="0">
                <a:ea typeface="Arial Unicode MS" panose="020B0604020202020204" pitchFamily="34" charset="-128"/>
                <a:cs typeface="Arial"/>
              </a:rPr>
              <a:t>Fixed market basket of good (e.g., two-bedroom apartment) costs more in New York City than in rural West Virginia</a:t>
            </a:r>
          </a:p>
          <a:p>
            <a:r>
              <a:rPr lang="en-US" sz="2400" dirty="0">
                <a:ea typeface="Arial Unicode MS" panose="020B0604020202020204" pitchFamily="34" charset="-128"/>
                <a:cs typeface="Arial"/>
              </a:rPr>
              <a:t>Should poverty thresholds therefore be adjusted to reflect geographic differences in cost-of-living? Should the income cutoff for government transfer payments be similarly adjusted?</a:t>
            </a:r>
          </a:p>
          <a:p>
            <a:r>
              <a:rPr lang="en-US" sz="2400" dirty="0">
                <a:ea typeface="Arial Unicode MS" panose="020B0604020202020204" pitchFamily="34" charset="-128"/>
                <a:cs typeface="Arial"/>
              </a:rPr>
              <a:t>Policy implications can be enormous</a:t>
            </a:r>
          </a:p>
          <a:p>
            <a:pPr lvl="1"/>
            <a:r>
              <a:rPr lang="en-US" sz="2000" dirty="0">
                <a:ea typeface="Arial Unicode MS" panose="020B0604020202020204" pitchFamily="34" charset="-128"/>
                <a:cs typeface="Arial"/>
              </a:rPr>
              <a:t>A geographic adjustment would classify fewer (more) people as poor in lower (higher) cost areas </a:t>
            </a:r>
          </a:p>
          <a:p>
            <a:pPr lvl="1"/>
            <a:r>
              <a:rPr lang="en-US" sz="2000" dirty="0">
                <a:ea typeface="Arial Unicode MS" panose="020B0604020202020204" pitchFamily="34" charset="-128"/>
                <a:cs typeface="Arial"/>
              </a:rPr>
              <a:t>The Official Poverty Measure (OPM), which does not have a geographic adjustment, is used to determine eligibility for government programs, allocate government funds, and guide policies </a:t>
            </a:r>
          </a:p>
          <a:p>
            <a:pPr lvl="1"/>
            <a:endParaRPr lang="en-US" sz="2000" dirty="0">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011520553"/>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Percent Change in Poverty Rate After Applying 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Geographic Adjustment (by CBSA)</a:t>
            </a:r>
          </a:p>
        </p:txBody>
      </p:sp>
      <p:sp>
        <p:nvSpPr>
          <p:cNvPr id="4" name="Slide Number Placeholder 3"/>
          <p:cNvSpPr>
            <a:spLocks noGrp="1"/>
          </p:cNvSpPr>
          <p:nvPr>
            <p:ph type="sldNum" sz="quarter" idx="12"/>
          </p:nvPr>
        </p:nvSpPr>
        <p:spPr/>
        <p:txBody>
          <a:bodyPr/>
          <a:lstStyle/>
          <a:p>
            <a:fld id="{4E500727-ADA8-4793-93A3-A3C1E74ECD86}" type="slidenum">
              <a:rPr lang="en-US" smtClean="0"/>
              <a:t>20</a:t>
            </a:fld>
            <a:endParaRPr lang="en-US" dirty="0"/>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61542" y="1017756"/>
            <a:ext cx="8578327" cy="5152358"/>
          </a:xfrm>
          <a:prstGeom prst="rect">
            <a:avLst/>
          </a:prstGeom>
        </p:spPr>
      </p:pic>
      <p:sp>
        <p:nvSpPr>
          <p:cNvPr id="5" name="TextBox 4"/>
          <p:cNvSpPr txBox="1"/>
          <p:nvPr/>
        </p:nvSpPr>
        <p:spPr>
          <a:xfrm>
            <a:off x="490662" y="6334902"/>
            <a:ext cx="7072850" cy="400110"/>
          </a:xfrm>
          <a:prstGeom prst="rect">
            <a:avLst/>
          </a:prstGeom>
          <a:noFill/>
        </p:spPr>
        <p:txBody>
          <a:bodyPr wrap="square" rtlCol="0">
            <a:spAutoFit/>
          </a:bodyPr>
          <a:lstStyle/>
          <a:p>
            <a:r>
              <a:rPr lang="en-US" sz="1000" dirty="0"/>
              <a:t>Source: 2010-2012 CPS ASEC (Public-Use); Supplemental Poverty Measure</a:t>
            </a:r>
          </a:p>
          <a:p>
            <a:endParaRPr lang="en-US" sz="1000" dirty="0"/>
          </a:p>
        </p:txBody>
      </p:sp>
    </p:spTree>
    <p:extLst>
      <p:ext uri="{BB962C8B-B14F-4D97-AF65-F5344CB8AC3E}">
        <p14:creationId xmlns:p14="http://schemas.microsoft.com/office/powerpoint/2010/main" val="362622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Poverty Rates with and without a Geographic Adjustment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by Sharing Unit Characteristics </a:t>
            </a:r>
          </a:p>
        </p:txBody>
      </p:sp>
      <p:sp>
        <p:nvSpPr>
          <p:cNvPr id="4" name="Slide Number Placeholder 3"/>
          <p:cNvSpPr>
            <a:spLocks noGrp="1"/>
          </p:cNvSpPr>
          <p:nvPr>
            <p:ph type="sldNum" sz="quarter" idx="12"/>
          </p:nvPr>
        </p:nvSpPr>
        <p:spPr/>
        <p:txBody>
          <a:bodyPr/>
          <a:lstStyle/>
          <a:p>
            <a:fld id="{4E500727-ADA8-4793-93A3-A3C1E74ECD86}" type="slidenum">
              <a:rPr lang="en-US" smtClean="0"/>
              <a:t>21</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70" cy="5152357"/>
          </a:xfrm>
          <a:prstGeom prst="rect">
            <a:avLst/>
          </a:prstGeom>
        </p:spPr>
      </p:pic>
    </p:spTree>
    <p:extLst>
      <p:ext uri="{BB962C8B-B14F-4D97-AF65-F5344CB8AC3E}">
        <p14:creationId xmlns:p14="http://schemas.microsoft.com/office/powerpoint/2010/main" val="274744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Methods to Compare Well-Being </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Across Poverty Measures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22</a:t>
            </a:fld>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9019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Measures of Well-Being in CPS &amp; SIPP</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Permanent income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Sum of income from tax records for 2008, 2009, 2011, 2012</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AGI if filed Form 1040</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Wages from Form W-2 and retirement income from Form 1099-R if did not file Form 1040</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Mortality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Indicators for having died by December 31, 2015 and by March 1, 2019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Years of education (for head of sharing unit)</a:t>
            </a:r>
          </a:p>
        </p:txBody>
      </p:sp>
      <p:sp>
        <p:nvSpPr>
          <p:cNvPr id="4" name="Slide Number Placeholder 3"/>
          <p:cNvSpPr>
            <a:spLocks noGrp="1"/>
          </p:cNvSpPr>
          <p:nvPr>
            <p:ph type="sldNum" sz="quarter" idx="12"/>
          </p:nvPr>
        </p:nvSpPr>
        <p:spPr/>
        <p:txBody>
          <a:bodyPr/>
          <a:lstStyle/>
          <a:p>
            <a:fld id="{4E500727-ADA8-4793-93A3-A3C1E74ECD86}" type="slidenum">
              <a:rPr lang="en-US" smtClean="0"/>
              <a:t>23</a:t>
            </a:fld>
            <a:endParaRPr lang="en-US" dirty="0"/>
          </a:p>
        </p:txBody>
      </p:sp>
    </p:spTree>
    <p:extLst>
      <p:ext uri="{BB962C8B-B14F-4D97-AF65-F5344CB8AC3E}">
        <p14:creationId xmlns:p14="http://schemas.microsoft.com/office/powerpoint/2010/main" val="6389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73" y="1"/>
            <a:ext cx="9203473" cy="1011044"/>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Measures of Well-Being for SIPP Only</a:t>
            </a:r>
          </a:p>
        </p:txBody>
      </p:sp>
      <p:sp>
        <p:nvSpPr>
          <p:cNvPr id="3" name="Content Placeholder 2"/>
          <p:cNvSpPr>
            <a:spLocks noGrp="1"/>
          </p:cNvSpPr>
          <p:nvPr>
            <p:ph idx="1"/>
          </p:nvPr>
        </p:nvSpPr>
        <p:spPr>
          <a:xfrm>
            <a:off x="560007" y="923439"/>
            <a:ext cx="7886700" cy="5158546"/>
          </a:xfrm>
        </p:spPr>
        <p:txBody>
          <a:bodyPr>
            <a:no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Health problems</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Fair/poor health quality (head, any individual), health condition limits work, health condition prevents work</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Material hardships</a:t>
            </a: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Not meeting all essential expenses, not paying full rent, being evicted, not paying full energy bill, energy service disrupted, phone service disconnected, could not see doctor, could not see dentist </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Home quality problems </a:t>
            </a: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Pests, leaking roof, broken windows, electrical problems, plumbing problems, holes in wall, holes in floor </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Appliance ownership</a:t>
            </a: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Microwave, dishwasher, air conditioning, television, computer, washing machine, dryer, cell phone</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Assets</a:t>
            </a: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Net worth, total wealth, total debt, home equity, vehicle equity, other assets</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Food security problems</a:t>
            </a: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Not enough food, food did not last, meals not balanced, children not eating enough, skipped meals, ate less than one should, did not eat during day</a:t>
            </a: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24</a:t>
            </a:fld>
            <a:endParaRPr lang="en-US" dirty="0"/>
          </a:p>
        </p:txBody>
      </p:sp>
    </p:spTree>
    <p:extLst>
      <p:ext uri="{BB962C8B-B14F-4D97-AF65-F5344CB8AC3E}">
        <p14:creationId xmlns:p14="http://schemas.microsoft.com/office/powerpoint/2010/main" val="423700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Regression Specification</a:t>
            </a:r>
          </a:p>
        </p:txBody>
      </p:sp>
      <p:sp>
        <p:nvSpPr>
          <p:cNvPr id="3" name="Content Placeholder 2"/>
          <p:cNvSpPr>
            <a:spLocks noGrp="1"/>
          </p:cNvSpPr>
          <p:nvPr>
            <p:ph idx="1"/>
          </p:nvPr>
        </p:nvSpPr>
        <p:spPr>
          <a:xfrm>
            <a:off x="404875" y="1111564"/>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 estimate the following regression:</a:t>
            </a: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Reference group = those who are poor without a geographic adjustment but not poor with a geographic adjustment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Control for age, age-squared, gender, marital status, unit type, and race/ethnicity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Sample consists of sharing unit heads for most outcomes (weighted using head weights multiplied by sharing unit size)</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Use linear model or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probit</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to estimate regressions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Goal of regression is to compare individuals whose poverty status changes when switching between measures with and without geographic adjustments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Relevant coefficient is therefore </a:t>
            </a:r>
            <a:r>
              <a:rPr lang="en-US" sz="2000" i="1" dirty="0">
                <a:latin typeface="Arial Unicode MS" panose="020B0604020202020204" pitchFamily="34" charset="-128"/>
                <a:ea typeface="Arial Unicode MS" panose="020B0604020202020204" pitchFamily="34" charset="-128"/>
                <a:cs typeface="Arial Unicode MS" panose="020B0604020202020204" pitchFamily="34" charset="-128"/>
              </a:rPr>
              <a:t>β</a:t>
            </a:r>
            <a:r>
              <a:rPr lang="en-US" sz="2000" i="1" baseline="-25000" dirty="0">
                <a:latin typeface="Arial Unicode MS" panose="020B0604020202020204" pitchFamily="34" charset="-128"/>
                <a:ea typeface="Arial Unicode MS" panose="020B0604020202020204" pitchFamily="34" charset="-128"/>
                <a:cs typeface="Arial Unicode MS" panose="020B0604020202020204" pitchFamily="34" charset="-128"/>
              </a:rPr>
              <a:t>1</a:t>
            </a:r>
            <a:endParaRPr lang="en-US" sz="2000" i="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400" dirty="0">
              <a:latin typeface="Arial" panose="020B0604020202020204" pitchFamily="34" charset="0"/>
              <a:cs typeface="Arial" panose="020B0604020202020204" pitchFamily="34" charset="0"/>
            </a:endParaRPr>
          </a:p>
          <a:p>
            <a:pPr lvl="1"/>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25</a:t>
            </a:fld>
            <a:endParaRPr lang="en-US" dirty="0"/>
          </a:p>
        </p:txBody>
      </p:sp>
      <p:pic>
        <p:nvPicPr>
          <p:cNvPr id="8" name="Picture 7" descr="Screen Shot 2020-10-07 at 5.40.43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91" y="1765317"/>
            <a:ext cx="8144934" cy="417846"/>
          </a:xfrm>
          <a:prstGeom prst="rect">
            <a:avLst/>
          </a:prstGeom>
        </p:spPr>
      </p:pic>
    </p:spTree>
    <p:extLst>
      <p:ext uri="{BB962C8B-B14F-4D97-AF65-F5344CB8AC3E}">
        <p14:creationId xmlns:p14="http://schemas.microsoft.com/office/powerpoint/2010/main" val="497446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Shares and Counts by </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Geographic Poverty Category</a:t>
            </a:r>
          </a:p>
        </p:txBody>
      </p:sp>
      <p:sp>
        <p:nvSpPr>
          <p:cNvPr id="3" name="Slide Number Placeholder 2"/>
          <p:cNvSpPr>
            <a:spLocks noGrp="1"/>
          </p:cNvSpPr>
          <p:nvPr>
            <p:ph type="sldNum" sz="quarter" idx="12"/>
          </p:nvPr>
        </p:nvSpPr>
        <p:spPr/>
        <p:txBody>
          <a:bodyPr/>
          <a:lstStyle/>
          <a:p>
            <a:fld id="{4E500727-ADA8-4793-93A3-A3C1E74ECD86}" type="slidenum">
              <a:rPr lang="en-US" smtClean="0"/>
              <a:t>26</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89296916"/>
              </p:ext>
            </p:extLst>
          </p:nvPr>
        </p:nvGraphicFramePr>
        <p:xfrm>
          <a:off x="167900" y="1468018"/>
          <a:ext cx="8842375" cy="4721225"/>
        </p:xfrm>
        <a:graphic>
          <a:graphicData uri="http://schemas.openxmlformats.org/presentationml/2006/ole">
            <mc:AlternateContent xmlns:mc="http://schemas.openxmlformats.org/markup-compatibility/2006">
              <mc:Choice xmlns:v="urn:schemas-microsoft-com:vml" Requires="v">
                <p:oleObj spid="_x0000_s20566" name="Document" r:id="rId4" imgW="6375400" imgH="3403600" progId="Word.Document.12">
                  <p:embed/>
                </p:oleObj>
              </mc:Choice>
              <mc:Fallback>
                <p:oleObj name="Document" r:id="rId4" imgW="6375400" imgH="3403600" progId="Word.Document.12">
                  <p:embed/>
                  <p:pic>
                    <p:nvPicPr>
                      <p:cNvPr id="0" name=""/>
                      <p:cNvPicPr/>
                      <p:nvPr/>
                    </p:nvPicPr>
                    <p:blipFill>
                      <a:blip r:embed="rId5"/>
                      <a:stretch>
                        <a:fillRect/>
                      </a:stretch>
                    </p:blipFill>
                    <p:spPr>
                      <a:xfrm>
                        <a:off x="167900" y="1468018"/>
                        <a:ext cx="8842375" cy="4721225"/>
                      </a:xfrm>
                      <a:prstGeom prst="rect">
                        <a:avLst/>
                      </a:prstGeom>
                    </p:spPr>
                  </p:pic>
                </p:oleObj>
              </mc:Fallback>
            </mc:AlternateContent>
          </a:graphicData>
        </a:graphic>
      </p:graphicFrame>
    </p:spTree>
    <p:extLst>
      <p:ext uri="{BB962C8B-B14F-4D97-AF65-F5344CB8AC3E}">
        <p14:creationId xmlns:p14="http://schemas.microsoft.com/office/powerpoint/2010/main" val="237786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Main Results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27</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8655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Well-Being of Those Added to Poverty Relative to Those Removed with a Geographic Adjustment, SPM</a:t>
            </a:r>
            <a:endParaRPr lang="en-US" sz="1400"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E500727-ADA8-4793-93A3-A3C1E74ECD86}"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02688621"/>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7316"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761695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Number of Outcomes for Which a Geographic Adjustment Identifies More Deprived Population: SPM</a:t>
            </a:r>
          </a:p>
        </p:txBody>
      </p:sp>
      <p:sp>
        <p:nvSpPr>
          <p:cNvPr id="4" name="Slide Number Placeholder 3"/>
          <p:cNvSpPr>
            <a:spLocks noGrp="1"/>
          </p:cNvSpPr>
          <p:nvPr>
            <p:ph type="sldNum" sz="quarter" idx="12"/>
          </p:nvPr>
        </p:nvSpPr>
        <p:spPr/>
        <p:txBody>
          <a:bodyPr/>
          <a:lstStyle/>
          <a:p>
            <a:fld id="{4E500727-ADA8-4793-93A3-A3C1E74ECD86}" type="slidenum">
              <a:rPr lang="en-US" smtClean="0"/>
              <a:t>29</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34905" y="1017756"/>
            <a:ext cx="7558485" cy="5496399"/>
          </a:xfrm>
          <a:prstGeom prst="rect">
            <a:avLst/>
          </a:prstGeom>
        </p:spPr>
      </p:pic>
    </p:spTree>
    <p:extLst>
      <p:ext uri="{BB962C8B-B14F-4D97-AF65-F5344CB8AC3E}">
        <p14:creationId xmlns:p14="http://schemas.microsoft.com/office/powerpoint/2010/main" val="319528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Geographic Adjustments in Current Policies</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a:ea typeface="Arial Unicode MS" panose="020B0604020202020204" pitchFamily="34" charset="-128"/>
                <a:cs typeface="Arial"/>
              </a:rPr>
              <a:t>Census Bureau’s Supplemental Poverty Measure (SPM) adjusts thresholds for geographic differences in rental prices</a:t>
            </a:r>
          </a:p>
          <a:p>
            <a:pPr lvl="1"/>
            <a:r>
              <a:rPr lang="en-US" sz="2000" dirty="0">
                <a:latin typeface="Arial"/>
                <a:ea typeface="Arial Unicode MS" panose="020B0604020202020204" pitchFamily="34" charset="-128"/>
                <a:cs typeface="Arial"/>
              </a:rPr>
              <a:t>Many people have proposed geographic adjustments for the Official Poverty Measure (OPM) </a:t>
            </a:r>
          </a:p>
          <a:p>
            <a:pPr marL="457189" lvl="1" indent="0">
              <a:buNone/>
            </a:pPr>
            <a:endParaRPr lang="en-US" sz="2000" dirty="0">
              <a:latin typeface="Arial"/>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156578108"/>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Well-Being of Those Added to Poverty Relative to Those Removed with a Geographic Adjustment, CIPM</a:t>
            </a:r>
            <a:endParaRPr lang="en-US" sz="1400"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E500727-ADA8-4793-93A3-A3C1E74ECD86}"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43631710"/>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8339"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312801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Number of Outcomes for Which a Geographic Adjustment Identifies More Deprived Population: CIPM</a:t>
            </a:r>
          </a:p>
        </p:txBody>
      </p:sp>
      <p:sp>
        <p:nvSpPr>
          <p:cNvPr id="4" name="Slide Number Placeholder 3"/>
          <p:cNvSpPr>
            <a:spLocks noGrp="1"/>
          </p:cNvSpPr>
          <p:nvPr>
            <p:ph type="sldNum" sz="quarter" idx="12"/>
          </p:nvPr>
        </p:nvSpPr>
        <p:spPr/>
        <p:txBody>
          <a:bodyPr/>
          <a:lstStyle/>
          <a:p>
            <a:fld id="{4E500727-ADA8-4793-93A3-A3C1E74ECD86}" type="slidenum">
              <a:rPr lang="en-US" smtClean="0"/>
              <a:t>31</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34905" y="1017756"/>
            <a:ext cx="7558485" cy="5496398"/>
          </a:xfrm>
          <a:prstGeom prst="rect">
            <a:avLst/>
          </a:prstGeom>
        </p:spPr>
      </p:pic>
    </p:spTree>
    <p:extLst>
      <p:ext uri="{BB962C8B-B14F-4D97-AF65-F5344CB8AC3E}">
        <p14:creationId xmlns:p14="http://schemas.microsoft.com/office/powerpoint/2010/main" val="329350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Robustness Check:</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Estimates with a Partial Price Adjustment</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32</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18038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491207" y="1153897"/>
            <a:ext cx="8146472"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 now examine the effects of scaling the geographic adjustment factor (towards 1) by fractions from 0.1 to 1.0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If areas with higher rents also have higher amenities, then a full adjustment for geographic rent differences would over-adjust thresholds for well-being differences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At best, a rough approach to moderate the geographic adjustment factor to account for amenities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Fewer observations will switch in or out of poverty at lower fractions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Focus on permanent income and years of education</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Available in both CPS and SIPP</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Have substantial variation, allowing for greater statistical power</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Focus on CIPM, although results using SPM are similar</a:t>
            </a:r>
          </a:p>
        </p:txBody>
      </p:sp>
      <p:sp>
        <p:nvSpPr>
          <p:cNvPr id="4" name="Slide Number Placeholder 3"/>
          <p:cNvSpPr>
            <a:spLocks noGrp="1"/>
          </p:cNvSpPr>
          <p:nvPr>
            <p:ph type="sldNum" sz="quarter" idx="12"/>
          </p:nvPr>
        </p:nvSpPr>
        <p:spPr/>
        <p:txBody>
          <a:bodyPr/>
          <a:lstStyle/>
          <a:p>
            <a:fld id="{4E500727-ADA8-4793-93A3-A3C1E74ECD86}" type="slidenum">
              <a:rPr lang="en-US" smtClean="0"/>
              <a:t>33</a:t>
            </a:fld>
            <a:endParaRPr lang="en-US" dirty="0"/>
          </a:p>
        </p:txBody>
      </p:sp>
    </p:spTree>
    <p:extLst>
      <p:ext uri="{BB962C8B-B14F-4D97-AF65-F5344CB8AC3E}">
        <p14:creationId xmlns:p14="http://schemas.microsoft.com/office/powerpoint/2010/main" val="4185292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Effects for Permanent Income by Adjusted Share, CIPM</a:t>
            </a:r>
          </a:p>
        </p:txBody>
      </p:sp>
      <p:sp>
        <p:nvSpPr>
          <p:cNvPr id="4" name="Slide Number Placeholder 3"/>
          <p:cNvSpPr>
            <a:spLocks noGrp="1"/>
          </p:cNvSpPr>
          <p:nvPr>
            <p:ph type="sldNum" sz="quarter" idx="12"/>
          </p:nvPr>
        </p:nvSpPr>
        <p:spPr/>
        <p:txBody>
          <a:bodyPr/>
          <a:lstStyle/>
          <a:p>
            <a:fld id="{4E500727-ADA8-4793-93A3-A3C1E74ECD86}" type="slidenum">
              <a:rPr lang="en-US" smtClean="0"/>
              <a:t>34</a:t>
            </a:fld>
            <a:endParaRPr lang="en-US" dirty="0"/>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1108020" y="1017756"/>
            <a:ext cx="7085369" cy="5152357"/>
          </a:xfrm>
          <a:prstGeom prst="rect">
            <a:avLst/>
          </a:prstGeom>
        </p:spPr>
      </p:pic>
    </p:spTree>
    <p:extLst>
      <p:ext uri="{BB962C8B-B14F-4D97-AF65-F5344CB8AC3E}">
        <p14:creationId xmlns:p14="http://schemas.microsoft.com/office/powerpoint/2010/main" val="1925120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Effects for Years of Education by Adjusted Share, CIPM</a:t>
            </a:r>
          </a:p>
        </p:txBody>
      </p:sp>
      <p:sp>
        <p:nvSpPr>
          <p:cNvPr id="4" name="Slide Number Placeholder 3"/>
          <p:cNvSpPr>
            <a:spLocks noGrp="1"/>
          </p:cNvSpPr>
          <p:nvPr>
            <p:ph type="sldNum" sz="quarter" idx="12"/>
          </p:nvPr>
        </p:nvSpPr>
        <p:spPr/>
        <p:txBody>
          <a:bodyPr/>
          <a:lstStyle/>
          <a:p>
            <a:fld id="{4E500727-ADA8-4793-93A3-A3C1E74ECD86}" type="slidenum">
              <a:rPr lang="en-US" smtClean="0"/>
              <a:t>35</a:t>
            </a:fld>
            <a:endParaRPr lang="en-US" dirty="0"/>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1108020" y="1017756"/>
            <a:ext cx="7085369" cy="5152356"/>
          </a:xfrm>
          <a:prstGeom prst="rect">
            <a:avLst/>
          </a:prstGeom>
        </p:spPr>
      </p:pic>
    </p:spTree>
    <p:extLst>
      <p:ext uri="{BB962C8B-B14F-4D97-AF65-F5344CB8AC3E}">
        <p14:creationId xmlns:p14="http://schemas.microsoft.com/office/powerpoint/2010/main" val="3869650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Robustness Check:</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Estimates Using Regional Price Parities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36</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32901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 now examine the robustness of our results to an alternative geographic price index: Regional Price Parities (RPPs)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Rather than focusing only on rental costs (as MRI does), RPPs reflect variation in prices across housing, transportation, food, education, recreation, medical, apparel, and other goods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Replace the original geographic adjustment factor in the poverty thresholds with the RPP</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Using the RPP-adjusted thresholds, we compute and anchor poverty in the same way as before</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Results using SPM and CIPM</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Focus on outcomes where “less is better” (e.g., mortality), but broad patterns apply to outcomes where “more is better” (e.g., assets)</a:t>
            </a:r>
          </a:p>
        </p:txBody>
      </p:sp>
      <p:sp>
        <p:nvSpPr>
          <p:cNvPr id="4" name="Slide Number Placeholder 3"/>
          <p:cNvSpPr>
            <a:spLocks noGrp="1"/>
          </p:cNvSpPr>
          <p:nvPr>
            <p:ph type="sldNum" sz="quarter" idx="12"/>
          </p:nvPr>
        </p:nvSpPr>
        <p:spPr/>
        <p:txBody>
          <a:bodyPr/>
          <a:lstStyle/>
          <a:p>
            <a:fld id="{4E500727-ADA8-4793-93A3-A3C1E74ECD86}" type="slidenum">
              <a:rPr lang="en-US" smtClean="0"/>
              <a:t>37</a:t>
            </a:fld>
            <a:endParaRPr lang="en-US" dirty="0"/>
          </a:p>
        </p:txBody>
      </p:sp>
    </p:spTree>
    <p:extLst>
      <p:ext uri="{BB962C8B-B14F-4D97-AF65-F5344CB8AC3E}">
        <p14:creationId xmlns:p14="http://schemas.microsoft.com/office/powerpoint/2010/main" val="241015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Geog. Adjustment, Expressed as Share, SPM</a:t>
            </a:r>
          </a:p>
        </p:txBody>
      </p:sp>
      <p:sp>
        <p:nvSpPr>
          <p:cNvPr id="4" name="Slide Number Placeholder 3"/>
          <p:cNvSpPr>
            <a:spLocks noGrp="1"/>
          </p:cNvSpPr>
          <p:nvPr>
            <p:ph type="sldNum" sz="quarter" idx="12"/>
          </p:nvPr>
        </p:nvSpPr>
        <p:spPr/>
        <p:txBody>
          <a:bodyPr/>
          <a:lstStyle/>
          <a:p>
            <a:fld id="{4E500727-ADA8-4793-93A3-A3C1E74ECD86}" type="slidenum">
              <a:rPr lang="en-US" smtClean="0"/>
              <a:t>38</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9" cy="5152356"/>
          </a:xfrm>
          <a:prstGeom prst="rect">
            <a:avLst/>
          </a:prstGeom>
        </p:spPr>
      </p:pic>
    </p:spTree>
    <p:extLst>
      <p:ext uri="{BB962C8B-B14F-4D97-AF65-F5344CB8AC3E}">
        <p14:creationId xmlns:p14="http://schemas.microsoft.com/office/powerpoint/2010/main" val="947551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Geog. Adjustment, Expressed as Share, CIPM</a:t>
            </a:r>
          </a:p>
        </p:txBody>
      </p:sp>
      <p:sp>
        <p:nvSpPr>
          <p:cNvPr id="4" name="Slide Number Placeholder 3"/>
          <p:cNvSpPr>
            <a:spLocks noGrp="1"/>
          </p:cNvSpPr>
          <p:nvPr>
            <p:ph type="sldNum" sz="quarter" idx="12"/>
          </p:nvPr>
        </p:nvSpPr>
        <p:spPr/>
        <p:txBody>
          <a:bodyPr/>
          <a:lstStyle/>
          <a:p>
            <a:fld id="{4E500727-ADA8-4793-93A3-A3C1E74ECD86}" type="slidenum">
              <a:rPr lang="en-US" smtClean="0"/>
              <a:t>39</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8" cy="5152356"/>
          </a:xfrm>
          <a:prstGeom prst="rect">
            <a:avLst/>
          </a:prstGeom>
        </p:spPr>
      </p:pic>
    </p:spTree>
    <p:extLst>
      <p:ext uri="{BB962C8B-B14F-4D97-AF65-F5344CB8AC3E}">
        <p14:creationId xmlns:p14="http://schemas.microsoft.com/office/powerpoint/2010/main" val="45066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Economic Theory Implies a Geographic Adjustment May Be Counterproductive</a:t>
            </a:r>
          </a:p>
        </p:txBody>
      </p:sp>
      <p:sp>
        <p:nvSpPr>
          <p:cNvPr id="3" name="Content Placeholder 2"/>
          <p:cNvSpPr>
            <a:spLocks noGrp="1"/>
          </p:cNvSpPr>
          <p:nvPr>
            <p:ph idx="1"/>
          </p:nvPr>
        </p:nvSpPr>
        <p:spPr>
          <a:xfrm>
            <a:off x="628650" y="1409792"/>
            <a:ext cx="7886700" cy="5158546"/>
          </a:xfrm>
        </p:spPr>
        <p:txBody>
          <a:bodyPr>
            <a:noAutofit/>
          </a:bodyPr>
          <a:lstStyle/>
          <a:p>
            <a:r>
              <a:rPr lang="en-US" sz="2400" dirty="0">
                <a:latin typeface="Arial"/>
                <a:ea typeface="Arial Unicode MS" panose="020B0604020202020204" pitchFamily="34" charset="-128"/>
                <a:cs typeface="Arial"/>
              </a:rPr>
              <a:t>Long literature in economics suggests that spatial differences in prices reflect local characteristics</a:t>
            </a:r>
          </a:p>
          <a:p>
            <a:pPr lvl="1"/>
            <a:r>
              <a:rPr lang="en-US" dirty="0">
                <a:latin typeface="Arial"/>
                <a:ea typeface="Arial Unicode MS" panose="020B0604020202020204" pitchFamily="34" charset="-128"/>
                <a:cs typeface="Arial"/>
              </a:rPr>
              <a:t>See, e.g., </a:t>
            </a:r>
            <a:r>
              <a:rPr lang="en-US" dirty="0" err="1">
                <a:latin typeface="Arial"/>
                <a:ea typeface="Arial Unicode MS" panose="020B0604020202020204" pitchFamily="34" charset="-128"/>
                <a:cs typeface="Arial"/>
              </a:rPr>
              <a:t>Tiebout</a:t>
            </a:r>
            <a:r>
              <a:rPr lang="en-US" dirty="0">
                <a:latin typeface="Arial"/>
                <a:ea typeface="Arial Unicode MS" panose="020B0604020202020204" pitchFamily="34" charset="-128"/>
                <a:cs typeface="Arial"/>
              </a:rPr>
              <a:t> (1956), Rosen (1974), </a:t>
            </a:r>
            <a:r>
              <a:rPr lang="en-US" dirty="0" err="1">
                <a:latin typeface="Arial"/>
                <a:ea typeface="Arial Unicode MS" panose="020B0604020202020204" pitchFamily="34" charset="-128"/>
                <a:cs typeface="Arial"/>
              </a:rPr>
              <a:t>Haurin</a:t>
            </a:r>
            <a:r>
              <a:rPr lang="en-US" dirty="0">
                <a:latin typeface="Arial"/>
                <a:ea typeface="Arial Unicode MS" panose="020B0604020202020204" pitchFamily="34" charset="-128"/>
                <a:cs typeface="Arial"/>
              </a:rPr>
              <a:t> (1980), Roback (1982)</a:t>
            </a:r>
          </a:p>
          <a:p>
            <a:r>
              <a:rPr lang="en-US" sz="2400" dirty="0">
                <a:latin typeface="Arial"/>
                <a:ea typeface="Arial Unicode MS" panose="020B0604020202020204" pitchFamily="34" charset="-128"/>
                <a:cs typeface="Arial"/>
              </a:rPr>
              <a:t>Thus, spatial variation in housing prices may simply reflect variation in locational desirability (i.e., amenities) and is likely accompanied by changes in wages and other factors </a:t>
            </a:r>
          </a:p>
          <a:p>
            <a:pPr marL="457189" lvl="1" indent="0">
              <a:buNone/>
            </a:pPr>
            <a:endParaRPr lang="en-US" sz="2000" dirty="0">
              <a:latin typeface="Arial"/>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633521347"/>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Robustness Check:</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Estimates for Deep and Near Poverty</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40</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862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Finally, we examine the effects of a geographic adjustment (relying again on MRI) on the deprivation of those in deep poverty and near poverty</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Deep poverty = having incomes below 50% of poverty line</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Near poverty = having incomes below 150% of poverty line</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Anchor deep poverty rates to 6.7% and near poverty rates to 24.6%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Based on rates calculated in the CPS (using survey-reported pre-tax money income and official thresholds) for 2010</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Show results using SPM and CIPM</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Focus on outcomes where “less is better” (e.g., mortality), but broad patterns apply to outcomes where “more is better” (e.g., assets)</a:t>
            </a:r>
          </a:p>
        </p:txBody>
      </p:sp>
      <p:sp>
        <p:nvSpPr>
          <p:cNvPr id="4" name="Slide Number Placeholder 3"/>
          <p:cNvSpPr>
            <a:spLocks noGrp="1"/>
          </p:cNvSpPr>
          <p:nvPr>
            <p:ph type="sldNum" sz="quarter" idx="12"/>
          </p:nvPr>
        </p:nvSpPr>
        <p:spPr/>
        <p:txBody>
          <a:bodyPr/>
          <a:lstStyle/>
          <a:p>
            <a:fld id="{4E500727-ADA8-4793-93A3-A3C1E74ECD86}" type="slidenum">
              <a:rPr lang="en-US" smtClean="0"/>
              <a:t>41</a:t>
            </a:fld>
            <a:endParaRPr lang="en-US" dirty="0"/>
          </a:p>
        </p:txBody>
      </p:sp>
    </p:spTree>
    <p:extLst>
      <p:ext uri="{BB962C8B-B14F-4D97-AF65-F5344CB8AC3E}">
        <p14:creationId xmlns:p14="http://schemas.microsoft.com/office/powerpoint/2010/main" val="2410154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RPP Adjustment, Expressed as Share, SPM</a:t>
            </a:r>
          </a:p>
        </p:txBody>
      </p:sp>
      <p:sp>
        <p:nvSpPr>
          <p:cNvPr id="4" name="Slide Number Placeholder 3"/>
          <p:cNvSpPr>
            <a:spLocks noGrp="1"/>
          </p:cNvSpPr>
          <p:nvPr>
            <p:ph type="sldNum" sz="quarter" idx="12"/>
          </p:nvPr>
        </p:nvSpPr>
        <p:spPr/>
        <p:txBody>
          <a:bodyPr/>
          <a:lstStyle/>
          <a:p>
            <a:fld id="{4E500727-ADA8-4793-93A3-A3C1E74ECD86}" type="slidenum">
              <a:rPr lang="en-US" smtClean="0"/>
              <a:t>42</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8" cy="5152356"/>
          </a:xfrm>
          <a:prstGeom prst="rect">
            <a:avLst/>
          </a:prstGeom>
        </p:spPr>
      </p:pic>
    </p:spTree>
    <p:extLst>
      <p:ext uri="{BB962C8B-B14F-4D97-AF65-F5344CB8AC3E}">
        <p14:creationId xmlns:p14="http://schemas.microsoft.com/office/powerpoint/2010/main" val="290357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RPP Adjustment, Expressed as Share, CIPM</a:t>
            </a:r>
          </a:p>
        </p:txBody>
      </p:sp>
      <p:sp>
        <p:nvSpPr>
          <p:cNvPr id="4" name="Slide Number Placeholder 3"/>
          <p:cNvSpPr>
            <a:spLocks noGrp="1"/>
          </p:cNvSpPr>
          <p:nvPr>
            <p:ph type="sldNum" sz="quarter" idx="12"/>
          </p:nvPr>
        </p:nvSpPr>
        <p:spPr/>
        <p:txBody>
          <a:bodyPr/>
          <a:lstStyle/>
          <a:p>
            <a:fld id="{4E500727-ADA8-4793-93A3-A3C1E74ECD86}" type="slidenum">
              <a:rPr lang="en-US" smtClean="0"/>
              <a:t>43</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8" cy="5152355"/>
          </a:xfrm>
          <a:prstGeom prst="rect">
            <a:avLst/>
          </a:prstGeom>
        </p:spPr>
      </p:pic>
    </p:spTree>
    <p:extLst>
      <p:ext uri="{BB962C8B-B14F-4D97-AF65-F5344CB8AC3E}">
        <p14:creationId xmlns:p14="http://schemas.microsoft.com/office/powerpoint/2010/main" val="2475299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Explanations for Results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44</a:t>
            </a:fld>
            <a:endParaRPr lang="en-US" dirty="0"/>
          </a:p>
        </p:txBody>
      </p:sp>
    </p:spTree>
    <p:extLst>
      <p:ext uri="{BB962C8B-B14F-4D97-AF65-F5344CB8AC3E}">
        <p14:creationId xmlns:p14="http://schemas.microsoft.com/office/powerpoint/2010/main" val="586759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500727-ADA8-4793-93A3-A3C1E74ECD86}" type="slidenum">
              <a:rPr lang="en-US" smtClean="0"/>
              <a:t>45</a:t>
            </a:fld>
            <a:endParaRPr lang="en-US" dirty="0"/>
          </a:p>
        </p:txBody>
      </p:sp>
      <p:graphicFrame>
        <p:nvGraphicFramePr>
          <p:cNvPr id="9" name="Table 8">
            <a:extLst>
              <a:ext uri="{FF2B5EF4-FFF2-40B4-BE49-F238E27FC236}">
                <a16:creationId xmlns:a16="http://schemas.microsoft.com/office/drawing/2014/main" id="{91C8F870-AAAE-402D-AD41-E99E9FA10F29}"/>
              </a:ext>
            </a:extLst>
          </p:cNvPr>
          <p:cNvGraphicFramePr>
            <a:graphicFrameLocks noGrp="1"/>
          </p:cNvGraphicFramePr>
          <p:nvPr/>
        </p:nvGraphicFramePr>
        <p:xfrm>
          <a:off x="1368561" y="1825625"/>
          <a:ext cx="6406878" cy="4351337"/>
        </p:xfrm>
        <a:graphic>
          <a:graphicData uri="http://schemas.openxmlformats.org/drawingml/2006/table">
            <a:tbl>
              <a:tblPr/>
              <a:tblGrid>
                <a:gridCol w="1839011">
                  <a:extLst>
                    <a:ext uri="{9D8B030D-6E8A-4147-A177-3AD203B41FA5}">
                      <a16:colId xmlns:a16="http://schemas.microsoft.com/office/drawing/2014/main" val="2677821496"/>
                    </a:ext>
                  </a:extLst>
                </a:gridCol>
                <a:gridCol w="2289866">
                  <a:extLst>
                    <a:ext uri="{9D8B030D-6E8A-4147-A177-3AD203B41FA5}">
                      <a16:colId xmlns:a16="http://schemas.microsoft.com/office/drawing/2014/main" val="125728039"/>
                    </a:ext>
                  </a:extLst>
                </a:gridCol>
                <a:gridCol w="2278001">
                  <a:extLst>
                    <a:ext uri="{9D8B030D-6E8A-4147-A177-3AD203B41FA5}">
                      <a16:colId xmlns:a16="http://schemas.microsoft.com/office/drawing/2014/main" val="2587615715"/>
                    </a:ext>
                  </a:extLst>
                </a:gridCol>
              </a:tblGrid>
              <a:tr h="185088">
                <a:tc gridSpan="3">
                  <a:txBody>
                    <a:bodyPr/>
                    <a:lstStyle/>
                    <a:p>
                      <a:pPr algn="ctr" fontAlgn="b"/>
                      <a:r>
                        <a:rPr lang="en-US" sz="1100" b="1" i="0" u="none" strike="noStrike" dirty="0">
                          <a:solidFill>
                            <a:srgbClr val="000000"/>
                          </a:solidFill>
                          <a:effectLst/>
                          <a:latin typeface="Calibri" panose="020F0502020204030204" pitchFamily="34" charset="0"/>
                        </a:rPr>
                        <a:t>Elasticities of Wage and Non-Wage Income with Respect to Price Indices, 2010 CPS Income Data</a:t>
                      </a:r>
                    </a:p>
                  </a:txBody>
                  <a:tcPr marL="7119" marR="7119" marT="7119"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240616"/>
                  </a:ext>
                </a:extLst>
              </a:tr>
              <a:tr h="199325">
                <a:tc>
                  <a:txBody>
                    <a:bodyPr/>
                    <a:lstStyle/>
                    <a:p>
                      <a:pPr algn="l" fontAlgn="b"/>
                      <a:r>
                        <a:rPr lang="en-US" sz="1000" b="0" i="0" u="none" strike="noStrike" dirty="0">
                          <a:solidFill>
                            <a:srgbClr val="000000"/>
                          </a:solidFill>
                          <a:effectLst/>
                          <a:latin typeface="Calibri" panose="020F0502020204030204" pitchFamily="34" charset="0"/>
                        </a:rPr>
                        <a:t>Outcome</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Elasticity of Outcome with Respect to MRI</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Elasticity of Outcome with Respect to RPP</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0752611"/>
                  </a:ext>
                </a:extLst>
              </a:tr>
              <a:tr h="170850">
                <a:tc>
                  <a:txBody>
                    <a:bodyPr/>
                    <a:lstStyle/>
                    <a:p>
                      <a:pPr algn="l" fontAlgn="b"/>
                      <a:r>
                        <a:rPr lang="en-US" sz="1000" b="0" i="0" u="none" strike="noStrike" dirty="0">
                          <a:solidFill>
                            <a:srgbClr val="000000"/>
                          </a:solidFill>
                          <a:effectLst/>
                          <a:latin typeface="Calibri" panose="020F0502020204030204" pitchFamily="34" charset="0"/>
                        </a:rPr>
                        <a:t> </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2013"/>
                  </a:ext>
                </a:extLst>
              </a:tr>
              <a:tr h="170850">
                <a:tc>
                  <a:txBody>
                    <a:bodyPr/>
                    <a:lstStyle/>
                    <a:p>
                      <a:pPr algn="l" fontAlgn="b"/>
                      <a:r>
                        <a:rPr lang="en-US" sz="1000" b="0" i="0" u="none" strike="noStrike" dirty="0">
                          <a:solidFill>
                            <a:srgbClr val="000000"/>
                          </a:solidFill>
                          <a:effectLst/>
                          <a:latin typeface="Calibri" panose="020F0502020204030204" pitchFamily="34" charset="0"/>
                        </a:rPr>
                        <a:t>Hourly Wage</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0.874***</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1.072***</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6058884"/>
                  </a:ext>
                </a:extLst>
              </a:tr>
              <a:tr h="341700">
                <a:tc>
                  <a:txBody>
                    <a:bodyPr/>
                    <a:lstStyle/>
                    <a:p>
                      <a:pPr algn="l" fontAlgn="b"/>
                      <a:r>
                        <a:rPr lang="en-US" sz="1000" b="0" i="0" u="none" strike="noStrike" dirty="0">
                          <a:solidFill>
                            <a:srgbClr val="000000"/>
                          </a:solidFill>
                          <a:effectLst/>
                          <a:latin typeface="Calibri" panose="020F0502020204030204" pitchFamily="34" charset="0"/>
                        </a:rPr>
                        <a:t>Social Security Retirement and Survivors Income Per Person 62+</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0.160</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0.199*</a:t>
                      </a:r>
                    </a:p>
                  </a:txBody>
                  <a:tcPr marL="7119" marR="7119" marT="7119" marB="0" anchor="b">
                    <a:lnL>
                      <a:noFill/>
                    </a:lnL>
                    <a:lnR>
                      <a:noFill/>
                    </a:lnR>
                    <a:lnT>
                      <a:noFill/>
                    </a:lnT>
                    <a:lnB>
                      <a:noFill/>
                    </a:lnB>
                  </a:tcPr>
                </a:tc>
                <a:extLst>
                  <a:ext uri="{0D108BD9-81ED-4DB2-BD59-A6C34878D82A}">
                    <a16:rowId xmlns:a16="http://schemas.microsoft.com/office/drawing/2014/main" val="518200417"/>
                  </a:ext>
                </a:extLst>
              </a:tr>
              <a:tr h="341700">
                <a:tc>
                  <a:txBody>
                    <a:bodyPr/>
                    <a:lstStyle/>
                    <a:p>
                      <a:pPr algn="l" fontAlgn="b"/>
                      <a:r>
                        <a:rPr lang="en-US" sz="1000" b="0" i="0" u="none" strike="noStrike" dirty="0">
                          <a:solidFill>
                            <a:srgbClr val="000000"/>
                          </a:solidFill>
                          <a:effectLst/>
                          <a:latin typeface="Calibri" panose="020F0502020204030204" pitchFamily="34" charset="0"/>
                        </a:rPr>
                        <a:t>Social Security Retirement Income Per Person 62+</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0.296**</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0.396***</a:t>
                      </a:r>
                    </a:p>
                  </a:txBody>
                  <a:tcPr marL="7119" marR="7119" marT="7119" marB="0" anchor="b">
                    <a:lnL>
                      <a:noFill/>
                    </a:lnL>
                    <a:lnR>
                      <a:noFill/>
                    </a:lnR>
                    <a:lnT>
                      <a:noFill/>
                    </a:lnT>
                    <a:lnB>
                      <a:noFill/>
                    </a:lnB>
                  </a:tcPr>
                </a:tc>
                <a:extLst>
                  <a:ext uri="{0D108BD9-81ED-4DB2-BD59-A6C34878D82A}">
                    <a16:rowId xmlns:a16="http://schemas.microsoft.com/office/drawing/2014/main" val="3849426578"/>
                  </a:ext>
                </a:extLst>
              </a:tr>
              <a:tr h="341700">
                <a:tc>
                  <a:txBody>
                    <a:bodyPr/>
                    <a:lstStyle/>
                    <a:p>
                      <a:pPr algn="l" fontAlgn="b"/>
                      <a:r>
                        <a:rPr lang="en-US" sz="1000" b="0" i="0" u="none" strike="noStrike" dirty="0">
                          <a:solidFill>
                            <a:srgbClr val="000000"/>
                          </a:solidFill>
                          <a:effectLst/>
                          <a:latin typeface="Calibri" panose="020F0502020204030204" pitchFamily="34" charset="0"/>
                        </a:rPr>
                        <a:t>Social Security Disability Income Per Capita</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-2.173***</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-2.151***</a:t>
                      </a:r>
                    </a:p>
                  </a:txBody>
                  <a:tcPr marL="7119" marR="7119" marT="7119" marB="0" anchor="b">
                    <a:lnL>
                      <a:noFill/>
                    </a:lnL>
                    <a:lnR>
                      <a:noFill/>
                    </a:lnR>
                    <a:lnT>
                      <a:noFill/>
                    </a:lnT>
                    <a:lnB>
                      <a:noFill/>
                    </a:lnB>
                  </a:tcPr>
                </a:tc>
                <a:extLst>
                  <a:ext uri="{0D108BD9-81ED-4DB2-BD59-A6C34878D82A}">
                    <a16:rowId xmlns:a16="http://schemas.microsoft.com/office/drawing/2014/main" val="1110416374"/>
                  </a:ext>
                </a:extLst>
              </a:tr>
              <a:tr h="341700">
                <a:tc>
                  <a:txBody>
                    <a:bodyPr/>
                    <a:lstStyle/>
                    <a:p>
                      <a:pPr algn="l" fontAlgn="b"/>
                      <a:r>
                        <a:rPr lang="en-US" sz="1000" b="0" i="0" u="none" strike="noStrike" dirty="0">
                          <a:solidFill>
                            <a:srgbClr val="000000"/>
                          </a:solidFill>
                          <a:effectLst/>
                          <a:latin typeface="Calibri" panose="020F0502020204030204" pitchFamily="34" charset="0"/>
                        </a:rPr>
                        <a:t>Retirement Income Per Person 60+</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1.369***</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1.381***</a:t>
                      </a:r>
                    </a:p>
                  </a:txBody>
                  <a:tcPr marL="7119" marR="7119" marT="7119" marB="0" anchor="b">
                    <a:lnL>
                      <a:noFill/>
                    </a:lnL>
                    <a:lnR>
                      <a:noFill/>
                    </a:lnR>
                    <a:lnT>
                      <a:noFill/>
                    </a:lnT>
                    <a:lnB>
                      <a:noFill/>
                    </a:lnB>
                  </a:tcPr>
                </a:tc>
                <a:extLst>
                  <a:ext uri="{0D108BD9-81ED-4DB2-BD59-A6C34878D82A}">
                    <a16:rowId xmlns:a16="http://schemas.microsoft.com/office/drawing/2014/main" val="452187953"/>
                  </a:ext>
                </a:extLst>
              </a:tr>
              <a:tr h="170850">
                <a:tc>
                  <a:txBody>
                    <a:bodyPr/>
                    <a:lstStyle/>
                    <a:p>
                      <a:pPr algn="l" fontAlgn="b"/>
                      <a:r>
                        <a:rPr lang="en-US" sz="1000" b="0" i="0" u="none" strike="noStrike" dirty="0">
                          <a:solidFill>
                            <a:srgbClr val="000000"/>
                          </a:solidFill>
                          <a:effectLst/>
                          <a:latin typeface="Calibri" panose="020F0502020204030204" pitchFamily="34" charset="0"/>
                        </a:rPr>
                        <a:t>Survey SNAP Per Capita</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-2.461***</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-2.972***</a:t>
                      </a:r>
                    </a:p>
                  </a:txBody>
                  <a:tcPr marL="7119" marR="7119" marT="7119" marB="0" anchor="b">
                    <a:lnL>
                      <a:noFill/>
                    </a:lnL>
                    <a:lnR>
                      <a:noFill/>
                    </a:lnR>
                    <a:lnT>
                      <a:noFill/>
                    </a:lnT>
                    <a:lnB>
                      <a:noFill/>
                    </a:lnB>
                  </a:tcPr>
                </a:tc>
                <a:extLst>
                  <a:ext uri="{0D108BD9-81ED-4DB2-BD59-A6C34878D82A}">
                    <a16:rowId xmlns:a16="http://schemas.microsoft.com/office/drawing/2014/main" val="1070053956"/>
                  </a:ext>
                </a:extLst>
              </a:tr>
              <a:tr h="170850">
                <a:tc>
                  <a:txBody>
                    <a:bodyPr/>
                    <a:lstStyle/>
                    <a:p>
                      <a:pPr algn="l" fontAlgn="b"/>
                      <a:r>
                        <a:rPr lang="en-US" sz="1000" b="0" i="0" u="none" strike="noStrike" dirty="0">
                          <a:solidFill>
                            <a:srgbClr val="000000"/>
                          </a:solidFill>
                          <a:effectLst/>
                          <a:latin typeface="Calibri" panose="020F0502020204030204" pitchFamily="34" charset="0"/>
                        </a:rPr>
                        <a:t>Housing Assistance Per Capita</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3.643***</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        3.304***</a:t>
                      </a:r>
                    </a:p>
                  </a:txBody>
                  <a:tcPr marL="7119" marR="7119" marT="7119" marB="0" anchor="b">
                    <a:lnL>
                      <a:noFill/>
                    </a:lnL>
                    <a:lnR>
                      <a:noFill/>
                    </a:lnR>
                    <a:lnT>
                      <a:noFill/>
                    </a:lnT>
                    <a:lnB>
                      <a:noFill/>
                    </a:lnB>
                  </a:tcPr>
                </a:tc>
                <a:extLst>
                  <a:ext uri="{0D108BD9-81ED-4DB2-BD59-A6C34878D82A}">
                    <a16:rowId xmlns:a16="http://schemas.microsoft.com/office/drawing/2014/main" val="606826699"/>
                  </a:ext>
                </a:extLst>
              </a:tr>
              <a:tr h="170850">
                <a:tc>
                  <a:txBody>
                    <a:bodyPr/>
                    <a:lstStyle/>
                    <a:p>
                      <a:pPr algn="l" fontAlgn="b"/>
                      <a:r>
                        <a:rPr lang="en-US" sz="1000" b="0" i="0" u="none" strike="noStrike" dirty="0">
                          <a:solidFill>
                            <a:srgbClr val="000000"/>
                          </a:solidFill>
                          <a:effectLst/>
                          <a:latin typeface="Calibri" panose="020F0502020204030204" pitchFamily="34" charset="0"/>
                        </a:rPr>
                        <a:t>SSI Per Capita</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-0.252</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-0.452</a:t>
                      </a:r>
                    </a:p>
                  </a:txBody>
                  <a:tcPr marL="7119" marR="7119" marT="7119" marB="0" anchor="b">
                    <a:lnL>
                      <a:noFill/>
                    </a:lnL>
                    <a:lnR>
                      <a:noFill/>
                    </a:lnR>
                    <a:lnT>
                      <a:noFill/>
                    </a:lnT>
                    <a:lnB>
                      <a:noFill/>
                    </a:lnB>
                  </a:tcPr>
                </a:tc>
                <a:extLst>
                  <a:ext uri="{0D108BD9-81ED-4DB2-BD59-A6C34878D82A}">
                    <a16:rowId xmlns:a16="http://schemas.microsoft.com/office/drawing/2014/main" val="3323065968"/>
                  </a:ext>
                </a:extLst>
              </a:tr>
              <a:tr h="170850">
                <a:tc>
                  <a:txBody>
                    <a:bodyPr/>
                    <a:lstStyle/>
                    <a:p>
                      <a:pPr algn="l" fontAlgn="b"/>
                      <a:endParaRPr lang="en-US" sz="1000" b="0" i="0" u="none" strike="noStrike" dirty="0">
                        <a:solidFill>
                          <a:srgbClr val="000000"/>
                        </a:solidFill>
                        <a:effectLst/>
                        <a:latin typeface="Calibri" panose="020F0502020204030204" pitchFamily="34" charset="0"/>
                      </a:endParaRPr>
                    </a:p>
                  </a:txBody>
                  <a:tcPr marL="7119" marR="7119" marT="7119"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19" marR="7119" marT="7119"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19" marR="7119" marT="7119" marB="0" anchor="b">
                    <a:lnL>
                      <a:noFill/>
                    </a:lnL>
                    <a:lnR>
                      <a:noFill/>
                    </a:lnR>
                    <a:lnT>
                      <a:noFill/>
                    </a:lnT>
                    <a:lnB>
                      <a:noFill/>
                    </a:lnB>
                  </a:tcPr>
                </a:tc>
                <a:extLst>
                  <a:ext uri="{0D108BD9-81ED-4DB2-BD59-A6C34878D82A}">
                    <a16:rowId xmlns:a16="http://schemas.microsoft.com/office/drawing/2014/main" val="23231942"/>
                  </a:ext>
                </a:extLst>
              </a:tr>
              <a:tr h="170850">
                <a:tc>
                  <a:txBody>
                    <a:bodyPr/>
                    <a:lstStyle/>
                    <a:p>
                      <a:pPr algn="l" fontAlgn="b"/>
                      <a:r>
                        <a:rPr lang="en-US" sz="1000" b="0" i="0" u="none" strike="noStrike" dirty="0">
                          <a:solidFill>
                            <a:srgbClr val="000000"/>
                          </a:solidFill>
                          <a:effectLst/>
                          <a:latin typeface="Calibri" panose="020F0502020204030204" pitchFamily="34" charset="0"/>
                        </a:rPr>
                        <a:t>Observations</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341</a:t>
                      </a:r>
                    </a:p>
                  </a:txBody>
                  <a:tcPr marL="7119" marR="7119" marT="7119"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341</a:t>
                      </a:r>
                    </a:p>
                  </a:txBody>
                  <a:tcPr marL="7119" marR="7119" marT="7119" marB="0" anchor="b">
                    <a:lnL>
                      <a:noFill/>
                    </a:lnL>
                    <a:lnR>
                      <a:noFill/>
                    </a:lnR>
                    <a:lnT>
                      <a:noFill/>
                    </a:lnT>
                    <a:lnB>
                      <a:noFill/>
                    </a:lnB>
                  </a:tcPr>
                </a:tc>
                <a:extLst>
                  <a:ext uri="{0D108BD9-81ED-4DB2-BD59-A6C34878D82A}">
                    <a16:rowId xmlns:a16="http://schemas.microsoft.com/office/drawing/2014/main" val="339831596"/>
                  </a:ext>
                </a:extLst>
              </a:tr>
              <a:tr h="170850">
                <a:tc>
                  <a:txBody>
                    <a:bodyPr/>
                    <a:lstStyle/>
                    <a:p>
                      <a:pPr algn="l" fontAlgn="b"/>
                      <a:r>
                        <a:rPr lang="en-US" sz="1000" b="0" i="0" u="none" strike="noStrike" dirty="0">
                          <a:solidFill>
                            <a:srgbClr val="000000"/>
                          </a:solidFill>
                          <a:effectLst/>
                          <a:latin typeface="Calibri" panose="020F0502020204030204" pitchFamily="34" charset="0"/>
                        </a:rPr>
                        <a:t>Unit of Analysis</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CBSA</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CBSA</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624385"/>
                  </a:ext>
                </a:extLst>
              </a:tr>
              <a:tr h="1233324">
                <a:tc gridSpan="3">
                  <a:txBody>
                    <a:bodyPr/>
                    <a:lstStyle/>
                    <a:p>
                      <a:pPr algn="l" fontAlgn="b"/>
                      <a:r>
                        <a:rPr lang="en-US" sz="1000" b="0" i="0" u="none" strike="noStrike" dirty="0">
                          <a:solidFill>
                            <a:srgbClr val="000000"/>
                          </a:solidFill>
                          <a:effectLst/>
                          <a:latin typeface="Calibri" panose="020F0502020204030204" pitchFamily="34" charset="0"/>
                        </a:rPr>
                        <a:t>Notes: This table shows the coefficients from regressions of the natural log of various income sources on the natural log of local prices calculated using either the MRI or the RPP. For wages, we use the 2011 CPS ASEC, for individuals ages 18-64 with a high school degree or less and weight the average using survey weights. We calculate per capita outcomes as the weighted total of an outcome divided by the weighted population. Housing assistance is drawn from the Census Bureau's SPM Research File. Both the MRI and RPP are calculated for calendar year 2010. In column (1), we use 0.618 + 0.382*MRI as the price index to make the results comparable where 0.382 is the housing share of consumption found using the Consumer Expenditure Survey (CE). *** p &lt; 0.01, ** p &lt; 0.05, * p&lt;0.1.</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3689150"/>
                  </a:ext>
                </a:extLst>
              </a:tr>
            </a:tbl>
          </a:graphicData>
        </a:graphic>
      </p:graphicFrame>
      <p:sp>
        <p:nvSpPr>
          <p:cNvPr id="10" name="Title 1">
            <a:extLst>
              <a:ext uri="{FF2B5EF4-FFF2-40B4-BE49-F238E27FC236}">
                <a16:creationId xmlns:a16="http://schemas.microsoft.com/office/drawing/2014/main" id="{7DE1DA98-F1D5-4288-98DC-FA52372657BD}"/>
              </a:ext>
            </a:extLst>
          </p:cNvPr>
          <p:cNvSpPr txBox="1">
            <a:spLocks/>
          </p:cNvSpPr>
          <p:nvPr/>
        </p:nvSpPr>
        <p:spPr>
          <a:xfrm>
            <a:off x="290944" y="0"/>
            <a:ext cx="8853055" cy="997527"/>
          </a:xfrm>
          <a:prstGeom prst="rect">
            <a:avLst/>
          </a:prstGeom>
        </p:spPr>
        <p:txBody>
          <a:bodyPr vert="horz" lIns="91438" tIns="45719" rIns="91438" bIns="45719"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C00000"/>
                </a:solidFill>
                <a:latin typeface="Arial" panose="020B0604020202020204" pitchFamily="34" charset="0"/>
                <a:cs typeface="Arial" panose="020B0604020202020204" pitchFamily="34" charset="0"/>
              </a:rPr>
              <a:t>Wage and Non-Wage Income Sources</a:t>
            </a:r>
          </a:p>
        </p:txBody>
      </p:sp>
    </p:spTree>
    <p:extLst>
      <p:ext uri="{BB962C8B-B14F-4D97-AF65-F5344CB8AC3E}">
        <p14:creationId xmlns:p14="http://schemas.microsoft.com/office/powerpoint/2010/main" val="216627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500727-ADA8-4793-93A3-A3C1E74ECD86}" type="slidenum">
              <a:rPr lang="en-US" smtClean="0"/>
              <a:t>46</a:t>
            </a:fld>
            <a:endParaRPr lang="en-US" dirty="0"/>
          </a:p>
        </p:txBody>
      </p:sp>
      <p:graphicFrame>
        <p:nvGraphicFramePr>
          <p:cNvPr id="2" name="Table 1">
            <a:extLst>
              <a:ext uri="{FF2B5EF4-FFF2-40B4-BE49-F238E27FC236}">
                <a16:creationId xmlns:a16="http://schemas.microsoft.com/office/drawing/2014/main" id="{FCD2FC36-BB94-445A-B631-D04506A528A5}"/>
              </a:ext>
            </a:extLst>
          </p:cNvPr>
          <p:cNvGraphicFramePr>
            <a:graphicFrameLocks noGrp="1"/>
          </p:cNvGraphicFramePr>
          <p:nvPr/>
        </p:nvGraphicFramePr>
        <p:xfrm>
          <a:off x="1142999" y="2127726"/>
          <a:ext cx="6858001" cy="3747135"/>
        </p:xfrm>
        <a:graphic>
          <a:graphicData uri="http://schemas.openxmlformats.org/drawingml/2006/table">
            <a:tbl>
              <a:tblPr/>
              <a:tblGrid>
                <a:gridCol w="1672749">
                  <a:extLst>
                    <a:ext uri="{9D8B030D-6E8A-4147-A177-3AD203B41FA5}">
                      <a16:colId xmlns:a16="http://schemas.microsoft.com/office/drawing/2014/main" val="1148003992"/>
                    </a:ext>
                  </a:extLst>
                </a:gridCol>
                <a:gridCol w="2599360">
                  <a:extLst>
                    <a:ext uri="{9D8B030D-6E8A-4147-A177-3AD203B41FA5}">
                      <a16:colId xmlns:a16="http://schemas.microsoft.com/office/drawing/2014/main" val="2340149871"/>
                    </a:ext>
                  </a:extLst>
                </a:gridCol>
                <a:gridCol w="2585892">
                  <a:extLst>
                    <a:ext uri="{9D8B030D-6E8A-4147-A177-3AD203B41FA5}">
                      <a16:colId xmlns:a16="http://schemas.microsoft.com/office/drawing/2014/main" val="368670296"/>
                    </a:ext>
                  </a:extLst>
                </a:gridCol>
              </a:tblGrid>
              <a:tr h="198120">
                <a:tc gridSpan="3">
                  <a:txBody>
                    <a:bodyPr/>
                    <a:lstStyle/>
                    <a:p>
                      <a:pPr algn="ctr" fontAlgn="b"/>
                      <a:r>
                        <a:rPr lang="en-US" sz="1200" b="1" i="0" u="none" strike="noStrike" dirty="0">
                          <a:solidFill>
                            <a:srgbClr val="000000"/>
                          </a:solidFill>
                          <a:effectLst/>
                          <a:latin typeface="Calibri" panose="020F0502020204030204" pitchFamily="34" charset="0"/>
                        </a:rPr>
                        <a:t>Elasticities of Per Capita State Spending with Respect to Price Indices, 2012 Data</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9558372"/>
                  </a:ext>
                </a:extLst>
              </a:tr>
              <a:tr h="213360">
                <a:tc>
                  <a:txBody>
                    <a:bodyPr/>
                    <a:lstStyle/>
                    <a:p>
                      <a:pPr algn="l" fontAlgn="b"/>
                      <a:r>
                        <a:rPr lang="en-US" sz="1100" b="0" i="0" u="none" strike="noStrike" dirty="0">
                          <a:solidFill>
                            <a:srgbClr val="000000"/>
                          </a:solidFill>
                          <a:effectLst/>
                          <a:latin typeface="Calibri" panose="020F0502020204030204" pitchFamily="34" charset="0"/>
                        </a:rPr>
                        <a:t>Outcome</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Elasticity of Outcome with Respect to MRI</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Elasticity of Outcome with Respect to RPP</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3765143"/>
                  </a:ext>
                </a:extLst>
              </a:tr>
              <a:tr h="182880">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410486"/>
                  </a:ext>
                </a:extLst>
              </a:tr>
              <a:tr h="182880">
                <a:tc>
                  <a:txBody>
                    <a:bodyPr/>
                    <a:lstStyle/>
                    <a:p>
                      <a:pPr algn="l" fontAlgn="b"/>
                      <a:r>
                        <a:rPr lang="en-US" sz="1100" b="0" i="0" u="none" strike="noStrike" dirty="0">
                          <a:solidFill>
                            <a:srgbClr val="000000"/>
                          </a:solidFill>
                          <a:effectLst/>
                          <a:latin typeface="Calibri" panose="020F0502020204030204" pitchFamily="34" charset="0"/>
                        </a:rPr>
                        <a:t>State and Local Spending</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0575863"/>
                  </a:ext>
                </a:extLst>
              </a:tr>
              <a:tr h="182880">
                <a:tc>
                  <a:txBody>
                    <a:bodyPr/>
                    <a:lstStyle/>
                    <a:p>
                      <a:pPr algn="l" fontAlgn="b"/>
                      <a:r>
                        <a:rPr lang="en-US" sz="1100" b="0" i="0" u="none" strike="noStrike" dirty="0">
                          <a:solidFill>
                            <a:srgbClr val="000000"/>
                          </a:solidFill>
                          <a:effectLst/>
                          <a:latin typeface="Calibri" panose="020F0502020204030204" pitchFamily="34" charset="0"/>
                        </a:rPr>
                        <a:t>   Welfare</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1.200**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1.256**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30089561"/>
                  </a:ext>
                </a:extLst>
              </a:tr>
              <a:tr h="182880">
                <a:tc>
                  <a:txBody>
                    <a:bodyPr/>
                    <a:lstStyle/>
                    <a:p>
                      <a:pPr algn="l" fontAlgn="b"/>
                      <a:r>
                        <a:rPr lang="en-US" sz="1100" b="0" i="0" u="none" strike="noStrike" dirty="0">
                          <a:solidFill>
                            <a:srgbClr val="000000"/>
                          </a:solidFill>
                          <a:effectLst/>
                          <a:latin typeface="Calibri" panose="020F0502020204030204" pitchFamily="34" charset="0"/>
                        </a:rPr>
                        <a:t>   K-12 Education</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1.206**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1.363***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5947179"/>
                  </a:ext>
                </a:extLst>
              </a:tr>
              <a:tr h="182880">
                <a:tc>
                  <a:txBody>
                    <a:bodyPr/>
                    <a:lstStyle/>
                    <a:p>
                      <a:pPr algn="l" fontAlgn="b"/>
                      <a:r>
                        <a:rPr lang="en-US" sz="1100" b="0" i="0" u="none" strike="noStrike" dirty="0">
                          <a:solidFill>
                            <a:srgbClr val="000000"/>
                          </a:solidFill>
                          <a:effectLst/>
                          <a:latin typeface="Calibri" panose="020F0502020204030204" pitchFamily="34" charset="0"/>
                        </a:rPr>
                        <a:t>   Higher Education</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-1.04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-0.852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21525317"/>
                  </a:ext>
                </a:extLst>
              </a:tr>
              <a:tr h="182880">
                <a:tc>
                  <a:txBody>
                    <a:bodyPr/>
                    <a:lstStyle/>
                    <a:p>
                      <a:pPr algn="l" fontAlgn="b"/>
                      <a:r>
                        <a:rPr lang="en-US" sz="1100" b="0" i="0" u="none" strike="noStrike" dirty="0">
                          <a:solidFill>
                            <a:srgbClr val="000000"/>
                          </a:solidFill>
                          <a:effectLst/>
                          <a:latin typeface="Calibri" panose="020F0502020204030204" pitchFamily="34" charset="0"/>
                        </a:rPr>
                        <a:t>   All Education</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0.671**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0.840***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408876"/>
                  </a:ext>
                </a:extLst>
              </a:tr>
              <a:tr h="182880">
                <a:tc>
                  <a:txBody>
                    <a:bodyPr/>
                    <a:lstStyle/>
                    <a:p>
                      <a:pPr algn="l" fontAlgn="b"/>
                      <a:r>
                        <a:rPr lang="en-US" sz="1100" b="0" i="0" u="none" strike="noStrike" dirty="0">
                          <a:solidFill>
                            <a:srgbClr val="000000"/>
                          </a:solidFill>
                          <a:effectLst/>
                          <a:latin typeface="Calibri" panose="020F0502020204030204" pitchFamily="34" charset="0"/>
                        </a:rPr>
                        <a:t>   Health and Hospitals</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-0.591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-0.668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20762707"/>
                  </a:ext>
                </a:extLst>
              </a:tr>
              <a:tr h="182880">
                <a:tc>
                  <a:txBody>
                    <a:bodyPr/>
                    <a:lstStyle/>
                    <a:p>
                      <a:pPr algn="l" fontAlgn="b"/>
                      <a:r>
                        <a:rPr lang="en-US" sz="1100" b="0" i="0" u="none" strike="noStrike" dirty="0">
                          <a:solidFill>
                            <a:srgbClr val="000000"/>
                          </a:solidFill>
                          <a:effectLst/>
                          <a:latin typeface="Calibri" panose="020F0502020204030204" pitchFamily="34" charset="0"/>
                        </a:rPr>
                        <a:t>   Police</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1.800***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1.901***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9128046"/>
                  </a:ext>
                </a:extLst>
              </a:tr>
              <a:tr h="182880">
                <a:tc>
                  <a:txBody>
                    <a:bodyPr/>
                    <a:lstStyle/>
                    <a:p>
                      <a:pPr algn="l" fontAlgn="b"/>
                      <a:r>
                        <a:rPr lang="en-US" sz="1100" b="0" i="0" u="none" strike="noStrike" dirty="0">
                          <a:solidFill>
                            <a:srgbClr val="000000"/>
                          </a:solidFill>
                          <a:effectLst/>
                          <a:latin typeface="Calibri" panose="020F0502020204030204" pitchFamily="34" charset="0"/>
                        </a:rPr>
                        <a:t>   Environment, Housing</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1.773***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1.937***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9978826"/>
                  </a:ext>
                </a:extLst>
              </a:tr>
              <a:tr h="182880">
                <a:tc>
                  <a:txBody>
                    <a:bodyPr/>
                    <a:lstStyle/>
                    <a:p>
                      <a:pPr algn="l" fontAlgn="b"/>
                      <a:r>
                        <a:rPr lang="en-US" sz="1100" b="0" i="0" u="none" strike="noStrike" dirty="0">
                          <a:solidFill>
                            <a:srgbClr val="000000"/>
                          </a:solidFill>
                          <a:effectLst/>
                          <a:latin typeface="Calibri" panose="020F0502020204030204" pitchFamily="34" charset="0"/>
                        </a:rPr>
                        <a:t>   Other Spending</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3.716***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3.871***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2669255"/>
                  </a:ext>
                </a:extLst>
              </a:tr>
              <a:tr h="18288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11985295"/>
                  </a:ext>
                </a:extLst>
              </a:tr>
              <a:tr h="182880">
                <a:tc>
                  <a:txBody>
                    <a:bodyPr/>
                    <a:lstStyle/>
                    <a:p>
                      <a:pPr algn="l" fontAlgn="b"/>
                      <a:r>
                        <a:rPr lang="en-US" sz="1100" b="0" i="0" u="none" strike="noStrike" dirty="0">
                          <a:solidFill>
                            <a:srgbClr val="000000"/>
                          </a:solidFill>
                          <a:effectLst/>
                          <a:latin typeface="Calibri" panose="020F0502020204030204" pitchFamily="34" charset="0"/>
                        </a:rPr>
                        <a:t>Observations</a:t>
                      </a: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56712"/>
                  </a:ext>
                </a:extLst>
              </a:tr>
              <a:tr h="182880">
                <a:tc>
                  <a:txBody>
                    <a:bodyPr/>
                    <a:lstStyle/>
                    <a:p>
                      <a:pPr algn="l" fontAlgn="b"/>
                      <a:r>
                        <a:rPr lang="en-US" sz="1100" b="0" i="0" u="none" strike="noStrike" dirty="0">
                          <a:solidFill>
                            <a:srgbClr val="000000"/>
                          </a:solidFill>
                          <a:effectLst/>
                          <a:latin typeface="Calibri" panose="020F0502020204030204" pitchFamily="34" charset="0"/>
                        </a:rPr>
                        <a:t>Unit of Analysis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State</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State</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07543"/>
                  </a:ext>
                </a:extLst>
              </a:tr>
              <a:tr h="958215">
                <a:tc gridSpan="3">
                  <a:txBody>
                    <a:bodyPr/>
                    <a:lstStyle/>
                    <a:p>
                      <a:pPr algn="l" fontAlgn="b"/>
                      <a:r>
                        <a:rPr lang="en-US" sz="1100" b="0" i="0" u="none" strike="noStrike" dirty="0">
                          <a:solidFill>
                            <a:srgbClr val="000000"/>
                          </a:solidFill>
                          <a:effectLst/>
                          <a:latin typeface="Calibri" panose="020F0502020204030204" pitchFamily="34" charset="0"/>
                        </a:rPr>
                        <a:t>Notes: This table shows the coefficients from regressions of the natural log of per capita spending on the natural log of local prices, calculated using both the MRI and the RPP. We obtain per capita state-level spending for fiscal year 2012 from Gordon et al. (2012). Both the MRI and RPP are calculated for calendar year 2012. In column (1), we use 0.618 + 0.382*MRI as the price index in order to make the results comparable. 0.382 is the housing share of total expenditures in the Consumer Expenditure Survey (CE). *** p &lt; 0.01, ** p &lt; 0.05, * p&lt;0.1.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3388789"/>
                  </a:ext>
                </a:extLst>
              </a:tr>
            </a:tbl>
          </a:graphicData>
        </a:graphic>
      </p:graphicFrame>
      <p:sp>
        <p:nvSpPr>
          <p:cNvPr id="4" name="Title 1">
            <a:extLst>
              <a:ext uri="{FF2B5EF4-FFF2-40B4-BE49-F238E27FC236}">
                <a16:creationId xmlns:a16="http://schemas.microsoft.com/office/drawing/2014/main" id="{8B552FBC-07D9-49D7-AA2E-A16187319E48}"/>
              </a:ext>
            </a:extLst>
          </p:cNvPr>
          <p:cNvSpPr txBox="1">
            <a:spLocks/>
          </p:cNvSpPr>
          <p:nvPr/>
        </p:nvSpPr>
        <p:spPr>
          <a:xfrm>
            <a:off x="93518" y="332509"/>
            <a:ext cx="9050482" cy="993054"/>
          </a:xfrm>
          <a:prstGeom prst="rect">
            <a:avLst/>
          </a:prstGeom>
        </p:spPr>
        <p:txBody>
          <a:bodyPr vert="horz" lIns="91438" tIns="45719" rIns="91438" bIns="45719"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C00000"/>
                </a:solidFill>
                <a:latin typeface="Arial" panose="020B0604020202020204" pitchFamily="34" charset="0"/>
                <a:cs typeface="Arial" panose="020B0604020202020204" pitchFamily="34" charset="0"/>
              </a:rPr>
              <a:t>State and Local Spending Per Capita</a:t>
            </a:r>
          </a:p>
        </p:txBody>
      </p:sp>
    </p:spTree>
    <p:extLst>
      <p:ext uri="{BB962C8B-B14F-4D97-AF65-F5344CB8AC3E}">
        <p14:creationId xmlns:p14="http://schemas.microsoft.com/office/powerpoint/2010/main" val="529683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Conclusions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47</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1382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Summary of Results</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 find that those classified as poor with a geographic adjustment appear to be less deprived than those classified as poor without a geographic adjustment</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Urban v. rural distinction appears be key between groups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Results are strikingly consistent across a variety of settings and specifications: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8 out of 9 broad domains of well-being outcomes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Two poverty measures (SPM and CIPM) in two separate surveys (CPS and SIPP)</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Partial adjustments that scale the geographic adjustment factor by different weights (to crudely account for amenities)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Regional Price Parities as alternative index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Deep and near poverty </a:t>
            </a:r>
          </a:p>
        </p:txBody>
      </p:sp>
      <p:sp>
        <p:nvSpPr>
          <p:cNvPr id="4" name="Slide Number Placeholder 3"/>
          <p:cNvSpPr>
            <a:spLocks noGrp="1"/>
          </p:cNvSpPr>
          <p:nvPr>
            <p:ph type="sldNum" sz="quarter" idx="12"/>
          </p:nvPr>
        </p:nvSpPr>
        <p:spPr/>
        <p:txBody>
          <a:bodyPr/>
          <a:lstStyle/>
          <a:p>
            <a:fld id="{4E500727-ADA8-4793-93A3-A3C1E74ECD86}" type="slidenum">
              <a:rPr lang="en-US" smtClean="0"/>
              <a:t>48</a:t>
            </a:fld>
            <a:endParaRPr lang="en-US" dirty="0"/>
          </a:p>
        </p:txBody>
      </p:sp>
    </p:spTree>
    <p:extLst>
      <p:ext uri="{BB962C8B-B14F-4D97-AF65-F5344CB8AC3E}">
        <p14:creationId xmlns:p14="http://schemas.microsoft.com/office/powerpoint/2010/main" val="641102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856833" cy="964972"/>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Broader Implications and Next Steps</a:t>
            </a:r>
          </a:p>
        </p:txBody>
      </p:sp>
      <p:sp>
        <p:nvSpPr>
          <p:cNvPr id="3" name="Content Placeholder 2"/>
          <p:cNvSpPr>
            <a:spLocks noGrp="1"/>
          </p:cNvSpPr>
          <p:nvPr>
            <p:ph idx="1"/>
          </p:nvPr>
        </p:nvSpPr>
        <p:spPr>
          <a:xfrm>
            <a:off x="498322" y="84972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Results are directly relevant to efforts that seek to incorporate geographic cost-of-living differences into official poverty measures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Proposed by many stakeholders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Would transform face of poverty and have potentially enormous ramifications for allocation of anti-poverty funding</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Also relevant to geographic benefit level variation</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In future work, one could:</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Use more years of data (to increase statistical power and examine generalizability to other time periods)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Bring in other indicators of well-being (e.g., mobility)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Key contribution of this paper: identifying and using wide array of well-being outcomes in survey and admin data to evaluate modifications to poverty measure</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Can use these outcomes to validate other changes to poverty measure and assess targeting of government programs</a:t>
            </a:r>
          </a:p>
        </p:txBody>
      </p:sp>
      <p:sp>
        <p:nvSpPr>
          <p:cNvPr id="4" name="Slide Number Placeholder 3"/>
          <p:cNvSpPr>
            <a:spLocks noGrp="1"/>
          </p:cNvSpPr>
          <p:nvPr>
            <p:ph type="sldNum" sz="quarter" idx="12"/>
          </p:nvPr>
        </p:nvSpPr>
        <p:spPr/>
        <p:txBody>
          <a:bodyPr/>
          <a:lstStyle/>
          <a:p>
            <a:fld id="{4E500727-ADA8-4793-93A3-A3C1E74ECD86}" type="slidenum">
              <a:rPr lang="en-US" smtClean="0"/>
              <a:t>49</a:t>
            </a:fld>
            <a:endParaRPr lang="en-US" dirty="0"/>
          </a:p>
        </p:txBody>
      </p:sp>
    </p:spTree>
    <p:extLst>
      <p:ext uri="{BB962C8B-B14F-4D97-AF65-F5344CB8AC3E}">
        <p14:creationId xmlns:p14="http://schemas.microsoft.com/office/powerpoint/2010/main" val="64110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Research Points to Accounting for Both Prices and Amenities</a:t>
            </a:r>
          </a:p>
        </p:txBody>
      </p:sp>
      <p:sp>
        <p:nvSpPr>
          <p:cNvPr id="3" name="Content Placeholder 2"/>
          <p:cNvSpPr>
            <a:spLocks noGrp="1"/>
          </p:cNvSpPr>
          <p:nvPr>
            <p:ph idx="1"/>
          </p:nvPr>
        </p:nvSpPr>
        <p:spPr>
          <a:xfrm>
            <a:off x="665825" y="1589103"/>
            <a:ext cx="7849525" cy="4341180"/>
          </a:xfrm>
        </p:spPr>
        <p:txBody>
          <a:bodyPr>
            <a:noAutofit/>
          </a:bodyPr>
          <a:lstStyle/>
          <a:p>
            <a:r>
              <a:rPr lang="en-US" sz="2200" dirty="0">
                <a:latin typeface="Arial"/>
                <a:ea typeface="Arial Unicode MS" panose="020B0604020202020204" pitchFamily="34" charset="-128"/>
                <a:cs typeface="Arial"/>
              </a:rPr>
              <a:t>Research proposes that one should value amenities and sum </a:t>
            </a:r>
            <a:r>
              <a:rPr lang="en-US" sz="2200">
                <a:latin typeface="Arial"/>
                <a:ea typeface="Arial Unicode MS" panose="020B0604020202020204" pitchFamily="34" charset="-128"/>
                <a:cs typeface="Arial"/>
              </a:rPr>
              <a:t>up differences </a:t>
            </a:r>
            <a:r>
              <a:rPr lang="en-US" sz="2200" dirty="0">
                <a:latin typeface="Arial"/>
                <a:ea typeface="Arial Unicode MS" panose="020B0604020202020204" pitchFamily="34" charset="-128"/>
                <a:cs typeface="Arial"/>
              </a:rPr>
              <a:t>in prices and amenities by geography</a:t>
            </a:r>
          </a:p>
          <a:p>
            <a:pPr lvl="1"/>
            <a:r>
              <a:rPr lang="en-US" sz="1800" dirty="0">
                <a:latin typeface="Arial"/>
                <a:ea typeface="Arial Unicode MS" panose="020B0604020202020204" pitchFamily="34" charset="-128"/>
                <a:cs typeface="Arial"/>
              </a:rPr>
              <a:t>See </a:t>
            </a:r>
            <a:r>
              <a:rPr lang="en-US" sz="1800" dirty="0" err="1">
                <a:latin typeface="Arial"/>
                <a:ea typeface="Arial Unicode MS" panose="020B0604020202020204" pitchFamily="34" charset="-128"/>
                <a:cs typeface="Arial"/>
              </a:rPr>
              <a:t>Roback</a:t>
            </a:r>
            <a:r>
              <a:rPr lang="en-US" sz="1800" dirty="0">
                <a:latin typeface="Arial"/>
                <a:ea typeface="Arial Unicode MS" panose="020B0604020202020204" pitchFamily="34" charset="-128"/>
                <a:cs typeface="Arial"/>
              </a:rPr>
              <a:t> (1982), </a:t>
            </a:r>
            <a:r>
              <a:rPr lang="en-US" sz="1800" dirty="0" err="1">
                <a:latin typeface="Arial"/>
                <a:ea typeface="Arial Unicode MS" panose="020B0604020202020204" pitchFamily="34" charset="-128"/>
                <a:cs typeface="Arial"/>
              </a:rPr>
              <a:t>Gyourko</a:t>
            </a:r>
            <a:r>
              <a:rPr lang="en-US" sz="1800" dirty="0">
                <a:latin typeface="Arial"/>
                <a:ea typeface="Arial Unicode MS" panose="020B0604020202020204" pitchFamily="34" charset="-128"/>
                <a:cs typeface="Arial"/>
              </a:rPr>
              <a:t> and Tracy (1991)</a:t>
            </a:r>
          </a:p>
          <a:p>
            <a:r>
              <a:rPr lang="en-US" sz="2200" dirty="0">
                <a:latin typeface="Arial"/>
                <a:ea typeface="Arial Unicode MS" panose="020B0604020202020204" pitchFamily="34" charset="-128"/>
                <a:cs typeface="Arial"/>
              </a:rPr>
              <a:t>Local school quality and environmental conditions have been shown to be associated with house prices</a:t>
            </a:r>
          </a:p>
          <a:p>
            <a:r>
              <a:rPr lang="en-US" sz="2200" dirty="0">
                <a:latin typeface="Arial"/>
                <a:ea typeface="Arial Unicode MS" panose="020B0604020202020204" pitchFamily="34" charset="-128"/>
                <a:cs typeface="Arial"/>
              </a:rPr>
              <a:t>Wages, the generosity of safety net programs, and other government spending are strongly associated with prices</a:t>
            </a:r>
          </a:p>
          <a:p>
            <a:pPr lvl="0"/>
            <a:r>
              <a:rPr lang="en-US" sz="2200" dirty="0">
                <a:solidFill>
                  <a:prstClr val="black"/>
                </a:solidFill>
                <a:ea typeface="Arial Unicode MS" panose="020B0604020202020204" pitchFamily="34" charset="-128"/>
                <a:cs typeface="Arial"/>
              </a:rPr>
              <a:t>Long literature indicates that this is difficult to implement</a:t>
            </a:r>
          </a:p>
          <a:p>
            <a:pPr lvl="1"/>
            <a:r>
              <a:rPr lang="en-US" sz="1800" dirty="0">
                <a:solidFill>
                  <a:prstClr val="black"/>
                </a:solidFill>
                <a:ea typeface="Arial Unicode MS" panose="020B0604020202020204" pitchFamily="34" charset="-128"/>
                <a:cs typeface="Arial"/>
              </a:rPr>
              <a:t>Recent summary in Greenstone (2017): omitted variables, average v. marginal </a:t>
            </a:r>
          </a:p>
          <a:p>
            <a:pPr marL="0" indent="0">
              <a:buNone/>
            </a:pPr>
            <a:endParaRPr lang="en-US" sz="2200" dirty="0">
              <a:latin typeface="Arial"/>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05035404"/>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Thank you! </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50</a:t>
            </a:fld>
            <a:endParaRPr lang="en-US" dirty="0"/>
          </a:p>
        </p:txBody>
      </p:sp>
      <p:sp>
        <p:nvSpPr>
          <p:cNvPr id="4" name="Subtitle 3"/>
          <p:cNvSpPr>
            <a:spLocks noGrp="1"/>
          </p:cNvSpPr>
          <p:nvPr>
            <p:ph type="subTitle" idx="1"/>
          </p:nvPr>
        </p:nvSpPr>
        <p:spPr/>
        <p:txBody>
          <a:bodyPr/>
          <a:lstStyle/>
          <a:p>
            <a:r>
              <a:rPr lang="en-US" dirty="0">
                <a:hlinkClick r:id="" action="ppaction://noaction"/>
              </a:rPr>
              <a:t>bdmeyer@uchicago.edu </a:t>
            </a:r>
          </a:p>
          <a:p>
            <a:r>
              <a:rPr lang="en-US" dirty="0">
                <a:hlinkClick r:id="" action="ppaction://noaction"/>
              </a:rPr>
              <a:t>derekwu@uchicago.edu</a:t>
            </a:r>
            <a:r>
              <a:rPr lang="en-US" dirty="0"/>
              <a:t> </a:t>
            </a:r>
          </a:p>
          <a:p>
            <a:r>
              <a:rPr lang="en-US" dirty="0">
                <a:hlinkClick r:id="rId2"/>
              </a:rPr>
              <a:t>brian.s.curran@gmail.com</a:t>
            </a:r>
            <a:r>
              <a:rPr lang="en-US" dirty="0"/>
              <a:t> </a:t>
            </a:r>
          </a:p>
        </p:txBody>
      </p:sp>
    </p:spTree>
    <p:extLst>
      <p:ext uri="{BB962C8B-B14F-4D97-AF65-F5344CB8AC3E}">
        <p14:creationId xmlns:p14="http://schemas.microsoft.com/office/powerpoint/2010/main" val="368809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Appendix Materials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51</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8875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Relative Well-Being of Those Added to Poverty with a RPP Adjustment (Relative to Those Removed), SPM</a:t>
            </a:r>
            <a:endParaRPr lang="en-US" sz="1400"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E500727-ADA8-4793-93A3-A3C1E74ECD86}" type="slidenum">
              <a:rPr lang="en-US" smtClean="0"/>
              <a:t>52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98320264"/>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13428"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2059282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800" dirty="0">
                <a:solidFill>
                  <a:srgbClr val="C00000"/>
                </a:solidFill>
                <a:latin typeface="Arial" panose="020B0604020202020204" pitchFamily="34" charset="0"/>
                <a:cs typeface="Arial" panose="020B0604020202020204" pitchFamily="34" charset="0"/>
              </a:rPr>
              <a:t>Relative Well-Being of Those Added to Poverty with a RPP Adjustment (Relative to Those Removed), CIPM</a:t>
            </a:r>
            <a:endParaRPr lang="en-US" sz="1400"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E500727-ADA8-4793-93A3-A3C1E74ECD86}" type="slidenum">
              <a:rPr lang="en-US" smtClean="0"/>
              <a:t>53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8662335"/>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14452"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520941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Relative Well-Being of Those Added to Deep Poverty with a Geog. Adjustment (Relative to Those Removed), SPM</a:t>
            </a:r>
          </a:p>
        </p:txBody>
      </p:sp>
      <p:sp>
        <p:nvSpPr>
          <p:cNvPr id="3" name="Slide Number Placeholder 2"/>
          <p:cNvSpPr>
            <a:spLocks noGrp="1"/>
          </p:cNvSpPr>
          <p:nvPr>
            <p:ph type="sldNum" sz="quarter" idx="12"/>
          </p:nvPr>
        </p:nvSpPr>
        <p:spPr/>
        <p:txBody>
          <a:bodyPr/>
          <a:lstStyle/>
          <a:p>
            <a:fld id="{4E500727-ADA8-4793-93A3-A3C1E74ECD86}" type="slidenum">
              <a:rPr lang="en-US" smtClean="0"/>
              <a:t>54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38671256"/>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15474"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3166943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Relative Well-Being of Those Added to Deep Poverty with a Geog. Adjustment (Relative to Those Removed), CIPM</a:t>
            </a:r>
          </a:p>
        </p:txBody>
      </p:sp>
      <p:sp>
        <p:nvSpPr>
          <p:cNvPr id="3" name="Slide Number Placeholder 2"/>
          <p:cNvSpPr>
            <a:spLocks noGrp="1"/>
          </p:cNvSpPr>
          <p:nvPr>
            <p:ph type="sldNum" sz="quarter" idx="12"/>
          </p:nvPr>
        </p:nvSpPr>
        <p:spPr/>
        <p:txBody>
          <a:bodyPr/>
          <a:lstStyle/>
          <a:p>
            <a:fld id="{4E500727-ADA8-4793-93A3-A3C1E74ECD86}" type="slidenum">
              <a:rPr lang="en-US" smtClean="0"/>
              <a:t>55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16158401"/>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16498"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898212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Relative Well-Being of Those Added to Near Poverty with a Geog. Adjustment (Relative to Those Removed), SPM</a:t>
            </a:r>
          </a:p>
        </p:txBody>
      </p:sp>
      <p:sp>
        <p:nvSpPr>
          <p:cNvPr id="3" name="Slide Number Placeholder 2"/>
          <p:cNvSpPr>
            <a:spLocks noGrp="1"/>
          </p:cNvSpPr>
          <p:nvPr>
            <p:ph type="sldNum" sz="quarter" idx="12"/>
          </p:nvPr>
        </p:nvSpPr>
        <p:spPr/>
        <p:txBody>
          <a:bodyPr/>
          <a:lstStyle/>
          <a:p>
            <a:fld id="{4E500727-ADA8-4793-93A3-A3C1E74ECD86}" type="slidenum">
              <a:rPr lang="en-US" smtClean="0"/>
              <a:t>56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7243287"/>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17522"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2258106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Relative Well-Being of Those Added to Near Poverty with a Geog. Adjustment (Relative to Those Removed), CIPM</a:t>
            </a:r>
          </a:p>
        </p:txBody>
      </p:sp>
      <p:sp>
        <p:nvSpPr>
          <p:cNvPr id="3" name="Slide Number Placeholder 2"/>
          <p:cNvSpPr>
            <a:spLocks noGrp="1"/>
          </p:cNvSpPr>
          <p:nvPr>
            <p:ph type="sldNum" sz="quarter" idx="12"/>
          </p:nvPr>
        </p:nvSpPr>
        <p:spPr/>
        <p:txBody>
          <a:bodyPr/>
          <a:lstStyle/>
          <a:p>
            <a:fld id="{4E500727-ADA8-4793-93A3-A3C1E74ECD86}" type="slidenum">
              <a:rPr lang="en-US" smtClean="0"/>
              <a:t>57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01325534"/>
              </p:ext>
            </p:extLst>
          </p:nvPr>
        </p:nvGraphicFramePr>
        <p:xfrm>
          <a:off x="180510" y="1136691"/>
          <a:ext cx="8786812" cy="5426075"/>
        </p:xfrm>
        <a:graphic>
          <a:graphicData uri="http://schemas.openxmlformats.org/presentationml/2006/ole">
            <mc:AlternateContent xmlns:mc="http://schemas.openxmlformats.org/markup-compatibility/2006">
              <mc:Choice xmlns:v="urn:schemas-microsoft-com:vml" Requires="v">
                <p:oleObj spid="_x0000_s18546" name="Document" r:id="rId4" imgW="6375400" imgH="3937000" progId="Word.Document.12">
                  <p:embed/>
                </p:oleObj>
              </mc:Choice>
              <mc:Fallback>
                <p:oleObj name="Document" r:id="rId4" imgW="6375400" imgH="3937000" progId="Word.Document.12">
                  <p:embed/>
                  <p:pic>
                    <p:nvPicPr>
                      <p:cNvPr id="0" name=""/>
                      <p:cNvPicPr/>
                      <p:nvPr/>
                    </p:nvPicPr>
                    <p:blipFill>
                      <a:blip r:embed="rId5"/>
                      <a:stretch>
                        <a:fillRect/>
                      </a:stretch>
                    </p:blipFill>
                    <p:spPr>
                      <a:xfrm>
                        <a:off x="180510" y="1136691"/>
                        <a:ext cx="8786812" cy="5426075"/>
                      </a:xfrm>
                      <a:prstGeom prst="rect">
                        <a:avLst/>
                      </a:prstGeom>
                    </p:spPr>
                  </p:pic>
                </p:oleObj>
              </mc:Fallback>
            </mc:AlternateContent>
          </a:graphicData>
        </a:graphic>
      </p:graphicFrame>
    </p:spTree>
    <p:extLst>
      <p:ext uri="{BB962C8B-B14F-4D97-AF65-F5344CB8AC3E}">
        <p14:creationId xmlns:p14="http://schemas.microsoft.com/office/powerpoint/2010/main" val="2392944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fontScale="90000"/>
          </a:bodyPr>
          <a:lstStyle/>
          <a:p>
            <a:pPr algn="ctr"/>
            <a:r>
              <a:rPr lang="en-US" sz="3200" dirty="0">
                <a:solidFill>
                  <a:srgbClr val="C00000"/>
                </a:solidFill>
                <a:latin typeface="Arial" panose="020B0604020202020204" pitchFamily="34" charset="0"/>
                <a:cs typeface="Arial" panose="020B0604020202020204" pitchFamily="34" charset="0"/>
              </a:rPr>
              <a:t>Effects for Permanent Income by Adj. Share, SPM</a:t>
            </a:r>
          </a:p>
        </p:txBody>
      </p:sp>
      <p:sp>
        <p:nvSpPr>
          <p:cNvPr id="4" name="Slide Number Placeholder 3"/>
          <p:cNvSpPr>
            <a:spLocks noGrp="1"/>
          </p:cNvSpPr>
          <p:nvPr>
            <p:ph type="sldNum" sz="quarter" idx="12"/>
          </p:nvPr>
        </p:nvSpPr>
        <p:spPr/>
        <p:txBody>
          <a:bodyPr/>
          <a:lstStyle/>
          <a:p>
            <a:fld id="{4E500727-ADA8-4793-93A3-A3C1E74ECD86}" type="slidenum">
              <a:rPr lang="en-US" smtClean="0"/>
              <a:t>58</a:t>
            </a:fld>
            <a:endParaRPr lang="en-US" dirty="0"/>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1108020" y="1017756"/>
            <a:ext cx="7085370" cy="5152357"/>
          </a:xfrm>
          <a:prstGeom prst="rect">
            <a:avLst/>
          </a:prstGeom>
        </p:spPr>
      </p:pic>
    </p:spTree>
    <p:extLst>
      <p:ext uri="{BB962C8B-B14F-4D97-AF65-F5344CB8AC3E}">
        <p14:creationId xmlns:p14="http://schemas.microsoft.com/office/powerpoint/2010/main" val="1002005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3200" dirty="0">
                <a:solidFill>
                  <a:srgbClr val="C00000"/>
                </a:solidFill>
                <a:latin typeface="Arial" panose="020B0604020202020204" pitchFamily="34" charset="0"/>
                <a:cs typeface="Arial" panose="020B0604020202020204" pitchFamily="34" charset="0"/>
              </a:rPr>
              <a:t>Effects for Years of Education by Adj. Share, SPM</a:t>
            </a:r>
          </a:p>
        </p:txBody>
      </p:sp>
      <p:sp>
        <p:nvSpPr>
          <p:cNvPr id="4" name="Slide Number Placeholder 3"/>
          <p:cNvSpPr>
            <a:spLocks noGrp="1"/>
          </p:cNvSpPr>
          <p:nvPr>
            <p:ph type="sldNum" sz="quarter" idx="12"/>
          </p:nvPr>
        </p:nvSpPr>
        <p:spPr/>
        <p:txBody>
          <a:bodyPr/>
          <a:lstStyle/>
          <a:p>
            <a:fld id="{4E500727-ADA8-4793-93A3-A3C1E74ECD86}" type="slidenum">
              <a:rPr lang="en-US" smtClean="0"/>
              <a:t>59</a:t>
            </a:fld>
            <a:endParaRPr lang="en-US" dirty="0"/>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1108020" y="1017756"/>
            <a:ext cx="7085369" cy="5152357"/>
          </a:xfrm>
          <a:prstGeom prst="rect">
            <a:avLst/>
          </a:prstGeom>
        </p:spPr>
      </p:pic>
    </p:spTree>
    <p:extLst>
      <p:ext uri="{BB962C8B-B14F-4D97-AF65-F5344CB8AC3E}">
        <p14:creationId xmlns:p14="http://schemas.microsoft.com/office/powerpoint/2010/main" val="200341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68" y="0"/>
            <a:ext cx="78867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Our Framework</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Assesses desirability of a geographic poverty adjustment by examining how well it identifies most disadvantaged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High-level goal is to determine who is disadvantaged</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Policy use of current measures includes determining most disadvantaged to allocate funds and target programs at geographic and individual level</a:t>
            </a:r>
          </a:p>
          <a:p>
            <a:pPr marL="457189" lvl="1" indent="0">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07493449"/>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RPP Adjustment, Expressed as Share, SPM</a:t>
            </a:r>
          </a:p>
        </p:txBody>
      </p:sp>
      <p:sp>
        <p:nvSpPr>
          <p:cNvPr id="4" name="Slide Number Placeholder 3"/>
          <p:cNvSpPr>
            <a:spLocks noGrp="1"/>
          </p:cNvSpPr>
          <p:nvPr>
            <p:ph type="sldNum" sz="quarter" idx="12"/>
          </p:nvPr>
        </p:nvSpPr>
        <p:spPr/>
        <p:txBody>
          <a:bodyPr/>
          <a:lstStyle/>
          <a:p>
            <a:fld id="{4E500727-ADA8-4793-93A3-A3C1E74ECD86}" type="slidenum">
              <a:rPr lang="en-US" smtClean="0"/>
              <a:t>60</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8" cy="5152356"/>
          </a:xfrm>
          <a:prstGeom prst="rect">
            <a:avLst/>
          </a:prstGeom>
        </p:spPr>
      </p:pic>
    </p:spTree>
    <p:extLst>
      <p:ext uri="{BB962C8B-B14F-4D97-AF65-F5344CB8AC3E}">
        <p14:creationId xmlns:p14="http://schemas.microsoft.com/office/powerpoint/2010/main" val="479922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RPP Adjustment, Expressed as Share, CIPM</a:t>
            </a:r>
          </a:p>
        </p:txBody>
      </p:sp>
      <p:sp>
        <p:nvSpPr>
          <p:cNvPr id="4" name="Slide Number Placeholder 3"/>
          <p:cNvSpPr>
            <a:spLocks noGrp="1"/>
          </p:cNvSpPr>
          <p:nvPr>
            <p:ph type="sldNum" sz="quarter" idx="12"/>
          </p:nvPr>
        </p:nvSpPr>
        <p:spPr/>
        <p:txBody>
          <a:bodyPr/>
          <a:lstStyle/>
          <a:p>
            <a:fld id="{4E500727-ADA8-4793-93A3-A3C1E74ECD86}" type="slidenum">
              <a:rPr lang="en-US" smtClean="0"/>
              <a:t>61</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8" cy="5152355"/>
          </a:xfrm>
          <a:prstGeom prst="rect">
            <a:avLst/>
          </a:prstGeom>
        </p:spPr>
      </p:pic>
    </p:spTree>
    <p:extLst>
      <p:ext uri="{BB962C8B-B14F-4D97-AF65-F5344CB8AC3E}">
        <p14:creationId xmlns:p14="http://schemas.microsoft.com/office/powerpoint/2010/main" val="3655876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RPP Adjustment, Expressed as Share, SPM</a:t>
            </a:r>
          </a:p>
        </p:txBody>
      </p:sp>
      <p:sp>
        <p:nvSpPr>
          <p:cNvPr id="4" name="Slide Number Placeholder 3"/>
          <p:cNvSpPr>
            <a:spLocks noGrp="1"/>
          </p:cNvSpPr>
          <p:nvPr>
            <p:ph type="sldNum" sz="quarter" idx="12"/>
          </p:nvPr>
        </p:nvSpPr>
        <p:spPr/>
        <p:txBody>
          <a:bodyPr/>
          <a:lstStyle/>
          <a:p>
            <a:fld id="{4E500727-ADA8-4793-93A3-A3C1E74ECD86}" type="slidenum">
              <a:rPr lang="en-US" smtClean="0"/>
              <a:t>62</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0" y="1017756"/>
            <a:ext cx="7085368" cy="5152355"/>
          </a:xfrm>
          <a:prstGeom prst="rect">
            <a:avLst/>
          </a:prstGeom>
        </p:spPr>
      </p:pic>
    </p:spTree>
    <p:extLst>
      <p:ext uri="{BB962C8B-B14F-4D97-AF65-F5344CB8AC3E}">
        <p14:creationId xmlns:p14="http://schemas.microsoft.com/office/powerpoint/2010/main" val="808206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9373"/>
          </a:xfrm>
        </p:spPr>
        <p:txBody>
          <a:bodyPr>
            <a:normAutofit/>
          </a:bodyPr>
          <a:lstStyle/>
          <a:p>
            <a:pPr algn="ctr"/>
            <a:r>
              <a:rPr lang="en-US" sz="2600" dirty="0">
                <a:solidFill>
                  <a:srgbClr val="C00000"/>
                </a:solidFill>
                <a:latin typeface="Arial" panose="020B0604020202020204" pitchFamily="34" charset="0"/>
                <a:cs typeface="Arial" panose="020B0604020202020204" pitchFamily="34" charset="0"/>
              </a:rPr>
              <a:t>Well-Being of those Added to Poverty Relative to those Removed by RPP Adjustment, Expressed as Share, CIPM</a:t>
            </a:r>
          </a:p>
        </p:txBody>
      </p:sp>
      <p:sp>
        <p:nvSpPr>
          <p:cNvPr id="4" name="Slide Number Placeholder 3"/>
          <p:cNvSpPr>
            <a:spLocks noGrp="1"/>
          </p:cNvSpPr>
          <p:nvPr>
            <p:ph type="sldNum" sz="quarter" idx="12"/>
          </p:nvPr>
        </p:nvSpPr>
        <p:spPr/>
        <p:txBody>
          <a:bodyPr/>
          <a:lstStyle/>
          <a:p>
            <a:fld id="{4E500727-ADA8-4793-93A3-A3C1E74ECD86}" type="slidenum">
              <a:rPr lang="en-US" smtClean="0"/>
              <a:t>63</a:t>
            </a:fld>
            <a:endParaRPr lang="en-US" dirty="0"/>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108021" y="1017756"/>
            <a:ext cx="7085366" cy="5152355"/>
          </a:xfrm>
          <a:prstGeom prst="rect">
            <a:avLst/>
          </a:prstGeom>
        </p:spPr>
      </p:pic>
    </p:spTree>
    <p:extLst>
      <p:ext uri="{BB962C8B-B14F-4D97-AF65-F5344CB8AC3E}">
        <p14:creationId xmlns:p14="http://schemas.microsoft.com/office/powerpoint/2010/main" val="3203948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1"/>
            <a:ext cx="9056914" cy="979714"/>
          </a:xfrm>
        </p:spPr>
        <p:txBody>
          <a:bodyPr>
            <a:normAutofit fontScale="90000"/>
          </a:bodyPr>
          <a:lstStyle/>
          <a:p>
            <a:pPr algn="ctr"/>
            <a:r>
              <a:rPr lang="en-US" sz="3600" dirty="0">
                <a:solidFill>
                  <a:srgbClr val="C00000"/>
                </a:solidFill>
                <a:latin typeface="Arial" panose="020B0604020202020204" pitchFamily="34" charset="0"/>
                <a:cs typeface="Arial" panose="020B0604020202020204" pitchFamily="34" charset="0"/>
              </a:rPr>
              <a:t>Association Between Prices, </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Wages and Spending</a:t>
            </a:r>
          </a:p>
        </p:txBody>
      </p:sp>
      <p:sp>
        <p:nvSpPr>
          <p:cNvPr id="3" name="Content Placeholder 2"/>
          <p:cNvSpPr>
            <a:spLocks noGrp="1"/>
          </p:cNvSpPr>
          <p:nvPr>
            <p:ph idx="1"/>
          </p:nvPr>
        </p:nvSpPr>
        <p:spPr>
          <a:xfrm>
            <a:off x="634349" y="1153897"/>
            <a:ext cx="7886700" cy="5158546"/>
          </a:xfrm>
        </p:spPr>
        <p:txBody>
          <a:bodyPr>
            <a:noAutofit/>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Summarize elasticity table</a:t>
            </a: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64</a:t>
            </a:fld>
            <a:endParaRPr lang="en-US" dirty="0"/>
          </a:p>
        </p:txBody>
      </p:sp>
    </p:spTree>
    <p:extLst>
      <p:ext uri="{BB962C8B-B14F-4D97-AF65-F5344CB8AC3E}">
        <p14:creationId xmlns:p14="http://schemas.microsoft.com/office/powerpoint/2010/main" val="2140400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1"/>
            <a:ext cx="9056914" cy="979714"/>
          </a:xfrm>
        </p:spPr>
        <p:txBody>
          <a:bodyPr>
            <a:normAutofit fontScale="90000"/>
          </a:bodyPr>
          <a:lstStyle/>
          <a:p>
            <a:pPr algn="ctr"/>
            <a:r>
              <a:rPr lang="en-US" sz="3600" dirty="0">
                <a:solidFill>
                  <a:srgbClr val="C00000"/>
                </a:solidFill>
                <a:latin typeface="Arial" panose="020B0604020202020204" pitchFamily="34" charset="0"/>
                <a:cs typeface="Arial" panose="020B0604020202020204" pitchFamily="34" charset="0"/>
              </a:rPr>
              <a:t>Association Between Prices </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and Non-wage Income</a:t>
            </a:r>
          </a:p>
        </p:txBody>
      </p:sp>
      <p:sp>
        <p:nvSpPr>
          <p:cNvPr id="3" name="Content Placeholder 2"/>
          <p:cNvSpPr>
            <a:spLocks noGrp="1"/>
          </p:cNvSpPr>
          <p:nvPr>
            <p:ph idx="1"/>
          </p:nvPr>
        </p:nvSpPr>
        <p:spPr>
          <a:xfrm>
            <a:off x="634349" y="1153897"/>
            <a:ext cx="7886700" cy="5158546"/>
          </a:xfrm>
        </p:spPr>
        <p:txBody>
          <a:bodyPr>
            <a:no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Using linked survey/admin data construct the following dependent variables at the CBSA level and State</a:t>
            </a:r>
          </a:p>
          <a:p>
            <a:pPr lvl="1"/>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Use survey sample to entirely construct the variables, i.e. sum up weighted benefits in survey and divide by weighted population in survey</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Social Security retirement and survivors per person 62+</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DI per capita</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Retirement income per person 60+</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SNAP per capita</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Housing Assistance from SPM research file per capita</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SSI per capita</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Using the CPS, regress these variables on our two price measures</a:t>
            </a:r>
          </a:p>
          <a:p>
            <a:pPr marL="0" indent="0">
              <a:buNone/>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65</a:t>
            </a:fld>
            <a:endParaRPr lang="en-US" dirty="0"/>
          </a:p>
        </p:txBody>
      </p:sp>
    </p:spTree>
    <p:extLst>
      <p:ext uri="{BB962C8B-B14F-4D97-AF65-F5344CB8AC3E}">
        <p14:creationId xmlns:p14="http://schemas.microsoft.com/office/powerpoint/2010/main" val="1926386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68" y="0"/>
            <a:ext cx="78867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Literature and Our Contributions </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a:ea typeface="Arial Unicode MS" panose="020B0604020202020204" pitchFamily="34" charset="-128"/>
                <a:cs typeface="Arial"/>
              </a:rPr>
              <a:t>Previous studies have examined how geographic adjustments to poverty correlate with:</a:t>
            </a:r>
          </a:p>
          <a:p>
            <a:pPr lvl="1"/>
            <a:r>
              <a:rPr lang="en-US" sz="2000" dirty="0">
                <a:latin typeface="Arial"/>
                <a:ea typeface="Arial Unicode MS" panose="020B0604020202020204" pitchFamily="34" charset="-128"/>
                <a:cs typeface="Arial"/>
              </a:rPr>
              <a:t>State-level material deprivation (Renwick 2018, 2019)</a:t>
            </a:r>
          </a:p>
          <a:p>
            <a:pPr lvl="1"/>
            <a:r>
              <a:rPr lang="en-US" sz="2000" dirty="0">
                <a:latin typeface="Arial"/>
                <a:ea typeface="Arial Unicode MS" panose="020B0604020202020204" pitchFamily="34" charset="-128"/>
                <a:cs typeface="Arial"/>
              </a:rPr>
              <a:t>Mortality in Canada (Baker, Currie, &amp; Schwandt 2019)</a:t>
            </a:r>
          </a:p>
          <a:p>
            <a:pPr lvl="1"/>
            <a:r>
              <a:rPr lang="en-US" sz="2000" dirty="0">
                <a:latin typeface="Arial"/>
                <a:ea typeface="Arial Unicode MS" panose="020B0604020202020204" pitchFamily="34" charset="-128"/>
                <a:cs typeface="Arial"/>
              </a:rPr>
              <a:t>Education and private health ins. (Meyer &amp; Sullivan 2012)</a:t>
            </a:r>
          </a:p>
          <a:p>
            <a:r>
              <a:rPr lang="en-US" sz="2400" dirty="0">
                <a:latin typeface="Arial"/>
                <a:ea typeface="Arial Unicode MS" panose="020B0604020202020204" pitchFamily="34" charset="-128"/>
                <a:cs typeface="Arial"/>
              </a:rPr>
              <a:t>Our paper makes several contributions:</a:t>
            </a:r>
          </a:p>
          <a:p>
            <a:pPr lvl="1"/>
            <a:r>
              <a:rPr lang="en-US" sz="2000" dirty="0">
                <a:latin typeface="Arial"/>
                <a:ea typeface="Arial Unicode MS" panose="020B0604020202020204" pitchFamily="34" charset="-128"/>
                <a:cs typeface="Arial"/>
              </a:rPr>
              <a:t>Examines a wider and more substantive array of well-being measures across multiple surveys and admin. data</a:t>
            </a:r>
          </a:p>
          <a:p>
            <a:pPr lvl="1"/>
            <a:r>
              <a:rPr lang="en-US" sz="2000" dirty="0">
                <a:latin typeface="Arial"/>
                <a:ea typeface="Arial Unicode MS" panose="020B0604020202020204" pitchFamily="34" charset="-128"/>
                <a:cs typeface="Arial"/>
              </a:rPr>
              <a:t>Produces results using a more accurate and comprehensive poverty measure built from linked survey and admin. data</a:t>
            </a:r>
          </a:p>
          <a:p>
            <a:pPr lvl="1"/>
            <a:r>
              <a:rPr lang="en-US" sz="2000" dirty="0">
                <a:latin typeface="Arial"/>
                <a:ea typeface="Arial Unicode MS" panose="020B0604020202020204" pitchFamily="34" charset="-128"/>
                <a:cs typeface="Arial"/>
              </a:rPr>
              <a:t>Compares different poverty measures on equal footing by equalizing shares of individuals in poverty under alternative measures</a:t>
            </a:r>
          </a:p>
          <a:p>
            <a:endParaRPr lang="en-US" sz="2400" dirty="0">
              <a:latin typeface="Arial"/>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fld id="{4E500727-ADA8-4793-93A3-A3C1E74ECD86}" type="slidenum">
              <a:rPr lang="en-US" smtClean="0"/>
              <a:t>66</a:t>
            </a:fld>
            <a:endParaRPr lang="en-US" dirty="0"/>
          </a:p>
        </p:txBody>
      </p:sp>
    </p:spTree>
    <p:extLst>
      <p:ext uri="{BB962C8B-B14F-4D97-AF65-F5344CB8AC3E}">
        <p14:creationId xmlns:p14="http://schemas.microsoft.com/office/powerpoint/2010/main" val="3130682927"/>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Plan</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ea typeface="Arial Unicode MS" panose="020B0604020202020204" pitchFamily="34" charset="-128"/>
                <a:cs typeface="Arial"/>
              </a:rPr>
              <a:t>Empirical Evidence</a:t>
            </a:r>
          </a:p>
          <a:p>
            <a:pPr lvl="1"/>
            <a:r>
              <a:rPr lang="en-US" sz="2000" dirty="0">
                <a:ea typeface="Arial Unicode MS" panose="020B0604020202020204" pitchFamily="34" charset="-128"/>
                <a:cs typeface="Arial"/>
              </a:rPr>
              <a:t>Refers to other parts of the larger research project that I will only briefly explain</a:t>
            </a:r>
          </a:p>
          <a:p>
            <a:r>
              <a:rPr lang="en-US" sz="2400" dirty="0">
                <a:ea typeface="Arial Unicode MS" panose="020B0604020202020204" pitchFamily="34" charset="-128"/>
                <a:cs typeface="Arial"/>
              </a:rPr>
              <a:t>Explanations for our results</a:t>
            </a:r>
          </a:p>
          <a:p>
            <a:pPr lvl="1"/>
            <a:r>
              <a:rPr lang="en-US" sz="2000" dirty="0">
                <a:ea typeface="Arial Unicode MS" panose="020B0604020202020204" pitchFamily="34" charset="-128"/>
                <a:cs typeface="Arial"/>
              </a:rPr>
              <a:t>Correlations of local characteristics with prices </a:t>
            </a:r>
          </a:p>
          <a:p>
            <a:pPr marL="457189" lvl="1" indent="0">
              <a:buNone/>
            </a:pPr>
            <a:endParaRPr lang="en-US" sz="2000" dirty="0">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64008564"/>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68" y="0"/>
            <a:ext cx="7886700" cy="1325563"/>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a:xfrm>
            <a:off x="634349" y="1153897"/>
            <a:ext cx="7886700" cy="5158546"/>
          </a:xfrm>
        </p:spPr>
        <p:txBody>
          <a:bodyPr>
            <a:noAutofit/>
          </a:bodyPr>
          <a:lstStyle/>
          <a:p>
            <a:r>
              <a:rPr lang="en-US" sz="2400" dirty="0">
                <a:latin typeface="Arial"/>
                <a:ea typeface="Arial Unicode MS" panose="020B0604020202020204" pitchFamily="34" charset="-128"/>
                <a:cs typeface="Arial"/>
              </a:rPr>
              <a:t>This paper compares </a:t>
            </a:r>
            <a:r>
              <a:rPr lang="en-US" sz="2400" dirty="0">
                <a:solidFill>
                  <a:prstClr val="black"/>
                </a:solidFill>
                <a:ea typeface="Arial Unicode MS" panose="020B0604020202020204" pitchFamily="34" charset="-128"/>
                <a:cs typeface="Arial"/>
              </a:rPr>
              <a:t>nine categories of material well-being measures among </a:t>
            </a:r>
            <a:r>
              <a:rPr lang="en-US" sz="2400" dirty="0">
                <a:latin typeface="Arial"/>
                <a:ea typeface="Arial Unicode MS" panose="020B0604020202020204" pitchFamily="34" charset="-128"/>
                <a:cs typeface="Arial"/>
              </a:rPr>
              <a:t>those added to and removed from poverty by a geographic adjustment  </a:t>
            </a:r>
          </a:p>
          <a:p>
            <a:pPr lvl="1"/>
            <a:r>
              <a:rPr lang="en-US" sz="2000" dirty="0">
                <a:latin typeface="Arial"/>
                <a:ea typeface="Arial Unicode MS" panose="020B0604020202020204" pitchFamily="34" charset="-128"/>
                <a:cs typeface="Arial"/>
              </a:rPr>
              <a:t>Examines two poverty measures: survey-based SPM and a new Comprehensive Income Poverty Measure (CIPM) that links survey and admin. data to better measure incomes</a:t>
            </a:r>
          </a:p>
          <a:p>
            <a:r>
              <a:rPr lang="en-US" sz="2400" dirty="0">
                <a:latin typeface="Arial"/>
                <a:ea typeface="Arial Unicode MS" panose="020B0604020202020204" pitchFamily="34" charset="-128"/>
                <a:cs typeface="Arial"/>
              </a:rPr>
              <a:t>Seventh project to come out of Comprehensive Income Dataset (CID) Project</a:t>
            </a:r>
          </a:p>
          <a:p>
            <a:pPr lvl="1"/>
            <a:r>
              <a:rPr lang="en-US" sz="2000" dirty="0">
                <a:latin typeface="Arial"/>
                <a:ea typeface="Arial Unicode MS" panose="020B0604020202020204" pitchFamily="34" charset="-128"/>
                <a:cs typeface="Arial"/>
              </a:rPr>
              <a:t>Links most of the major Census surveys to IRS tax records and program data from many federal agencies and states</a:t>
            </a:r>
          </a:p>
          <a:p>
            <a:pPr lvl="0"/>
            <a:r>
              <a:rPr lang="en-US" sz="2400" dirty="0">
                <a:solidFill>
                  <a:prstClr val="black"/>
                </a:solidFill>
                <a:latin typeface="Arial"/>
                <a:ea typeface="Arial Unicode MS" panose="020B0604020202020204" pitchFamily="34" charset="-128"/>
                <a:cs typeface="Arial"/>
              </a:rPr>
              <a:t>Key result: Incorporating a geographic adjustment consistently identifies a </a:t>
            </a:r>
            <a:r>
              <a:rPr lang="en-US" sz="2400" b="1" dirty="0">
                <a:solidFill>
                  <a:prstClr val="black"/>
                </a:solidFill>
                <a:latin typeface="Arial"/>
                <a:ea typeface="Arial Unicode MS" panose="020B0604020202020204" pitchFamily="34" charset="-128"/>
                <a:cs typeface="Arial"/>
              </a:rPr>
              <a:t>less deprived</a:t>
            </a:r>
            <a:r>
              <a:rPr lang="en-US" sz="2400" dirty="0">
                <a:solidFill>
                  <a:prstClr val="black"/>
                </a:solidFill>
                <a:latin typeface="Arial"/>
                <a:ea typeface="Arial Unicode MS" panose="020B0604020202020204" pitchFamily="34" charset="-128"/>
                <a:cs typeface="Arial"/>
              </a:rPr>
              <a:t> population </a:t>
            </a:r>
          </a:p>
          <a:p>
            <a:endParaRPr lang="en-US" sz="2400" dirty="0">
              <a:latin typeface="Arial"/>
              <a:ea typeface="Arial Unicode MS" panose="020B0604020202020204" pitchFamily="34" charset="-128"/>
              <a:cs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E500727-ADA8-4793-93A3-A3C1E74ECD8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66525742"/>
      </p:ext>
    </p:extLst>
  </p:cSld>
  <p:clrMapOvr>
    <a:masterClrMapping/>
  </p:clrMapOvr>
  <mc:AlternateContent xmlns:mc="http://schemas.openxmlformats.org/markup-compatibility/2006" xmlns:p14="http://schemas.microsoft.com/office/powerpoint/2010/main">
    <mc:Choice Requires="p14">
      <p:transition spd="slow" p14:dur="2000" advTm="10750"/>
    </mc:Choice>
    <mc:Fallback xmlns="">
      <p:transition xmlns:p14="http://schemas.microsoft.com/office/powerpoint/2010/main" spd="slow" advTm="107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9144000" cy="2387600"/>
          </a:xfrm>
        </p:spPr>
        <p:txBody>
          <a:bodyPr anchor="ctr">
            <a:normAutofit/>
          </a:bodyPr>
          <a:lstStyle/>
          <a:p>
            <a:r>
              <a:rPr lang="en-US" sz="3600" dirty="0">
                <a:solidFill>
                  <a:srgbClr val="C00000"/>
                </a:solidFill>
                <a:latin typeface="Arial" panose="020B0604020202020204" pitchFamily="34" charset="0"/>
                <a:cs typeface="Arial" panose="020B0604020202020204" pitchFamily="34" charset="0"/>
              </a:rPr>
              <a:t>Data Sources</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4E500727-ADA8-4793-93A3-A3C1E74ECD86}" type="slidenum">
              <a:rPr lang="en-US" smtClean="0"/>
              <a:t>9</a:t>
            </a:fld>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0729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75268</TotalTime>
  <Words>3866</Words>
  <Application>Microsoft Office PowerPoint</Application>
  <PresentationFormat>On-screen Show (4:3)</PresentationFormat>
  <Paragraphs>453</Paragraphs>
  <Slides>66</Slides>
  <Notes>65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1" baseType="lpstr">
      <vt:lpstr>Arial</vt:lpstr>
      <vt:lpstr>Arial Unicode MS</vt:lpstr>
      <vt:lpstr>Calibri</vt:lpstr>
      <vt:lpstr>Office Theme</vt:lpstr>
      <vt:lpstr>Document</vt:lpstr>
      <vt:lpstr> Does Geographically Adjusting Poverty Thresholds Improve Poverty Measurement and Program Targeting? Poverty and Well-being in West Virginia and Elsewhere  Bruce D. Meyer, University of Chicago, NBER, and AEI  Derek Wu, University of Chicago  Brian Curran, University of Chicago  </vt:lpstr>
      <vt:lpstr>Motivation</vt:lpstr>
      <vt:lpstr>Geographic Adjustments in Current Policies</vt:lpstr>
      <vt:lpstr>Economic Theory Implies a Geographic Adjustment May Be Counterproductive</vt:lpstr>
      <vt:lpstr>Research Points to Accounting for Both Prices and Amenities</vt:lpstr>
      <vt:lpstr>Our Framework</vt:lpstr>
      <vt:lpstr>Plan</vt:lpstr>
      <vt:lpstr>Summary</vt:lpstr>
      <vt:lpstr>Data Sources</vt:lpstr>
      <vt:lpstr>Survey Data</vt:lpstr>
      <vt:lpstr>Administrative Data </vt:lpstr>
      <vt:lpstr>Linking Survey and Administrative Data</vt:lpstr>
      <vt:lpstr>Construction of Poverty Measures</vt:lpstr>
      <vt:lpstr>Supplemental Poverty Measure (SPM)</vt:lpstr>
      <vt:lpstr>Comprehensive Income Poverty Measure (CIPM)</vt:lpstr>
      <vt:lpstr>Additional Methods</vt:lpstr>
      <vt:lpstr>Proportions of OPM Threshold Used to Anchor  Poverty Rates at Official Level (15.1%)</vt:lpstr>
      <vt:lpstr>Changes in Poverty Rates with a Geographic Adjustment</vt:lpstr>
      <vt:lpstr>Percent Change in Poverty Rate After Applying a  Geographic Adjustment (by State)</vt:lpstr>
      <vt:lpstr>Percent Change in Poverty Rate After Applying a  Geographic Adjustment (by CBSA)</vt:lpstr>
      <vt:lpstr>Poverty Rates with and without a Geographic Adjustment  by Sharing Unit Characteristics </vt:lpstr>
      <vt:lpstr>Methods to Compare Well-Being  Across Poverty Measures</vt:lpstr>
      <vt:lpstr>Measures of Well-Being in CPS &amp; SIPP</vt:lpstr>
      <vt:lpstr>Measures of Well-Being for SIPP Only</vt:lpstr>
      <vt:lpstr>Regression Specification</vt:lpstr>
      <vt:lpstr>Shares and Counts by  Geographic Poverty Category</vt:lpstr>
      <vt:lpstr>Main Results</vt:lpstr>
      <vt:lpstr>Well-Being of Those Added to Poverty Relative to Those Removed with a Geographic Adjustment, SPM</vt:lpstr>
      <vt:lpstr>Number of Outcomes for Which a Geographic Adjustment Identifies More Deprived Population: SPM</vt:lpstr>
      <vt:lpstr>Well-Being of Those Added to Poverty Relative to Those Removed with a Geographic Adjustment, CIPM</vt:lpstr>
      <vt:lpstr>Number of Outcomes for Which a Geographic Adjustment Identifies More Deprived Population: CIPM</vt:lpstr>
      <vt:lpstr>Robustness Check: Estimates with a Partial Price Adjustment</vt:lpstr>
      <vt:lpstr>Overview</vt:lpstr>
      <vt:lpstr>Effects for Permanent Income by Adjusted Share, CIPM</vt:lpstr>
      <vt:lpstr>Effects for Years of Education by Adjusted Share, CIPM</vt:lpstr>
      <vt:lpstr>Robustness Check: Estimates Using Regional Price Parities</vt:lpstr>
      <vt:lpstr>Overview</vt:lpstr>
      <vt:lpstr>Well-Being of Those Added to Poverty Relative to Those Removed by Geog. Adjustment, Expressed as Share, SPM</vt:lpstr>
      <vt:lpstr>Well-Being of Those Added to Poverty Relative to Those Removed by Geog. Adjustment, Expressed as Share, CIPM</vt:lpstr>
      <vt:lpstr>Robustness Check: Estimates for Deep and Near Poverty</vt:lpstr>
      <vt:lpstr>Overview</vt:lpstr>
      <vt:lpstr>Well-Being of Those Added to Poverty Relative to Those Removed by RPP Adjustment, Expressed as Share, SPM</vt:lpstr>
      <vt:lpstr>Well-Being of Those Added to Poverty Relative to Those Removed by RPP Adjustment, Expressed as Share, CIPM</vt:lpstr>
      <vt:lpstr>Explanations for Results</vt:lpstr>
      <vt:lpstr>PowerPoint Presentation</vt:lpstr>
      <vt:lpstr>PowerPoint Presentation</vt:lpstr>
      <vt:lpstr>Conclusions</vt:lpstr>
      <vt:lpstr>Summary of Results</vt:lpstr>
      <vt:lpstr>Broader Implications and Next Steps</vt:lpstr>
      <vt:lpstr>Thank you! </vt:lpstr>
      <vt:lpstr>Appendix Materials</vt:lpstr>
      <vt:lpstr>Relative Well-Being of Those Added to Poverty with a RPP Adjustment (Relative to Those Removed), SPM</vt:lpstr>
      <vt:lpstr>Relative Well-Being of Those Added to Poverty with a RPP Adjustment (Relative to Those Removed), CIPM</vt:lpstr>
      <vt:lpstr>Relative Well-Being of Those Added to Deep Poverty with a Geog. Adjustment (Relative to Those Removed), SPM</vt:lpstr>
      <vt:lpstr>Relative Well-Being of Those Added to Deep Poverty with a Geog. Adjustment (Relative to Those Removed), CIPM</vt:lpstr>
      <vt:lpstr>Relative Well-Being of Those Added to Near Poverty with a Geog. Adjustment (Relative to Those Removed), SPM</vt:lpstr>
      <vt:lpstr>Relative Well-Being of Those Added to Near Poverty with a Geog. Adjustment (Relative to Those Removed), CIPM</vt:lpstr>
      <vt:lpstr>Effects for Permanent Income by Adj. Share, SPM</vt:lpstr>
      <vt:lpstr>Effects for Years of Education by Adj. Share, SPM</vt:lpstr>
      <vt:lpstr>Well-Being of those Added to Poverty Relative to those Removed by RPP Adjustment, Expressed as Share, SPM</vt:lpstr>
      <vt:lpstr>Well-Being of those Added to Poverty Relative to those Removed by RPP Adjustment, Expressed as Share, CIPM</vt:lpstr>
      <vt:lpstr>Well-Being of those Added to Poverty Relative to those Removed by RPP Adjustment, Expressed as Share, SPM</vt:lpstr>
      <vt:lpstr>Well-Being of those Added to Poverty Relative to those Removed by RPP Adjustment, Expressed as Share, CIPM</vt:lpstr>
      <vt:lpstr>Association Between Prices,  Wages and Spending</vt:lpstr>
      <vt:lpstr>Association Between Prices  and Non-wage Income</vt:lpstr>
      <vt:lpstr>Literature and Our Contributions </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Danke Wu (CENSUS/CARRA CTR)</dc:creator>
  <cp:lastModifiedBy>Bruce D. Meyer</cp:lastModifiedBy>
  <cp:revision>3667</cp:revision>
  <cp:lastPrinted>2020-02-06T15:30:10Z</cp:lastPrinted>
  <dcterms:created xsi:type="dcterms:W3CDTF">2017-11-09T14:57:20Z</dcterms:created>
  <dcterms:modified xsi:type="dcterms:W3CDTF">2021-05-11T17:56:29Z</dcterms:modified>
</cp:coreProperties>
</file>